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3"/>
  </p:notesMasterIdLst>
  <p:handoutMasterIdLst>
    <p:handoutMasterId r:id="rId24"/>
  </p:handoutMasterIdLst>
  <p:sldIdLst>
    <p:sldId id="263" r:id="rId6"/>
    <p:sldId id="113970" r:id="rId7"/>
    <p:sldId id="114096" r:id="rId8"/>
    <p:sldId id="114097" r:id="rId9"/>
    <p:sldId id="113940" r:id="rId10"/>
    <p:sldId id="113820" r:id="rId11"/>
    <p:sldId id="113871" r:id="rId12"/>
    <p:sldId id="113932" r:id="rId13"/>
    <p:sldId id="114092" r:id="rId14"/>
    <p:sldId id="114094" r:id="rId15"/>
    <p:sldId id="800" r:id="rId16"/>
    <p:sldId id="114048" r:id="rId17"/>
    <p:sldId id="114056" r:id="rId18"/>
    <p:sldId id="114059" r:id="rId19"/>
    <p:sldId id="114060" r:id="rId20"/>
    <p:sldId id="114063" r:id="rId21"/>
    <p:sldId id="1140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A74818-5923-BE1F-756F-EFB4E89FEEF8}" name="Heidi Oien" initials="HO" userId="S::heidio@mithun.com::a1c27812-06ce-4f64-87f0-af29319a17f3" providerId="AD"/>
  <p188:author id="{BF92B51C-E8A4-8681-F415-4CB933246C21}" name="Brad Barnett" initials="BB" userId="S::bradb@mithun.com::1d45aff4-9db6-4be2-8ae2-5ac09db312ba" providerId="AD"/>
  <p188:author id="{91C18543-DEE2-AF98-A528-60426A1CC7D9}" name="Guest User" initials="GU" userId="S::urn:spo:anon#9b4ad1c3f88f4d77b6c56e3ad04eb984603deef4e8227d1af9b43b7f73111693::" providerId="AD"/>
  <p188:author id="{69E6B159-25B3-4392-EA84-F7D032AF2491}" name="Sandra Girgis" initials="SG" userId="S::sandrag@mithun.com::5ba17a3d-84a5-4eb7-8b26-7e9c1676559e" providerId="AD"/>
  <p188:author id="{3E914A74-24E0-574B-9A15-57E8323F9DBB}" name="Nazanin Mehrin" initials="NM" userId="S::nazaninm@mithun.com::693ff298-2009-4afc-bcec-ffb65ca6e544" providerId="AD"/>
  <p188:author id="{62AFCBC0-C88C-459E-14CC-7A67C799F11E}" name="Richardson, Ted" initials="RT" userId="S::trichardson@cityoftacoma.org::24aed171-068c-46d3-87a8-0ed9629ab70e" providerId="AD"/>
  <p188:author id="{944CD7C8-B63C-0C14-6669-39909C035E09}" name="Torrez, Alyssa" initials="TA" userId="S::ATorrez@cityoftacoma.org::4789819e-73a9-4009-b21e-4a7687eec16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ffith, Allyson" initials="GA" lastIdx="2" clrIdx="0"/>
  <p:cmAuthor id="2" name="Heidi Aggeler" initials="HA" lastIdx="9" clrIdx="1">
    <p:extLst>
      <p:ext uri="{19B8F6BF-5375-455C-9EA6-DF929625EA0E}">
        <p15:presenceInfo xmlns:p15="http://schemas.microsoft.com/office/powerpoint/2012/main" userId="S::heidi@rootpolicy.com::dad6ac31-0e5f-4976-a413-ab1a69e29e73" providerId="AD"/>
      </p:ext>
    </p:extLst>
  </p:cmAuthor>
  <p:cmAuthor id="3" name="Julia Jones" initials="JJ" lastIdx="6" clrIdx="2">
    <p:extLst>
      <p:ext uri="{19B8F6BF-5375-455C-9EA6-DF929625EA0E}">
        <p15:presenceInfo xmlns:p15="http://schemas.microsoft.com/office/powerpoint/2012/main" userId="S::julia@rootpolicy.com::b515488f-0d9b-4a66-8d30-83a2933f49f6" providerId="AD"/>
      </p:ext>
    </p:extLst>
  </p:cmAuthor>
  <p:cmAuthor id="4" name="Barnett, Elliott" initials="BE" lastIdx="25" clrIdx="3">
    <p:extLst>
      <p:ext uri="{19B8F6BF-5375-455C-9EA6-DF929625EA0E}">
        <p15:presenceInfo xmlns:p15="http://schemas.microsoft.com/office/powerpoint/2012/main" userId="S-1-5-21-133048727-1925392280-674505458-27812" providerId="AD"/>
      </p:ext>
    </p:extLst>
  </p:cmAuthor>
  <p:cmAuthor id="5" name="Wille, Tadd" initials="WT" lastIdx="0" clrIdx="4">
    <p:extLst>
      <p:ext uri="{19B8F6BF-5375-455C-9EA6-DF929625EA0E}">
        <p15:presenceInfo xmlns:p15="http://schemas.microsoft.com/office/powerpoint/2012/main" userId="S-1-5-21-133048727-1925392280-674505458-55675" providerId="AD"/>
      </p:ext>
    </p:extLst>
  </p:cmAuthor>
  <p:cmAuthor id="6" name="Barnett, Elliott" initials="BE [2]" lastIdx="6" clrIdx="5">
    <p:extLst>
      <p:ext uri="{19B8F6BF-5375-455C-9EA6-DF929625EA0E}">
        <p15:presenceInfo xmlns:p15="http://schemas.microsoft.com/office/powerpoint/2012/main" userId="S::EBarnett@cityoftacoma.org::a754fd7f-4bb7-4bab-9093-93bd1bc851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5D6"/>
    <a:srgbClr val="FFFF66"/>
    <a:srgbClr val="FFCC66"/>
    <a:srgbClr val="FFCC00"/>
    <a:srgbClr val="FFFFCC"/>
    <a:srgbClr val="FFFF99"/>
    <a:srgbClr val="FFFF00"/>
    <a:srgbClr val="548D8E"/>
    <a:srgbClr val="D3E5E5"/>
    <a:srgbClr val="E49F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2DF3B-063B-4E15-BDAF-1F25DB769E4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B0613EA-90E2-475D-B580-D157B316E12A}">
      <dgm:prSet phldrT="[Text]"/>
      <dgm:spPr>
        <a:solidFill>
          <a:srgbClr val="548D8E"/>
        </a:solidFill>
      </dgm:spPr>
      <dgm:t>
        <a:bodyPr/>
        <a:lstStyle/>
        <a:p>
          <a:pPr rtl="0"/>
          <a:r>
            <a:rPr lang="en-US"/>
            <a:t>July to Dec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2023</a:t>
          </a:r>
        </a:p>
      </dgm:t>
    </dgm:pt>
    <dgm:pt modelId="{857F82F2-C1D7-4862-8AD7-D022FECB1E33}" type="parTrans" cxnId="{CA541B9F-5938-4795-A04A-C3EB3FAAD17D}">
      <dgm:prSet/>
      <dgm:spPr/>
      <dgm:t>
        <a:bodyPr/>
        <a:lstStyle/>
        <a:p>
          <a:endParaRPr lang="en-US"/>
        </a:p>
      </dgm:t>
    </dgm:pt>
    <dgm:pt modelId="{0E8EADBA-E745-4A77-8C2C-D68C18EE229C}" type="sibTrans" cxnId="{CA541B9F-5938-4795-A04A-C3EB3FAAD17D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3347E495-D8F9-499B-B1E9-F95AB0F743EF}">
      <dgm:prSet phldrT="[Text]"/>
      <dgm:spPr>
        <a:solidFill>
          <a:srgbClr val="548D8E"/>
        </a:solidFill>
      </dgm:spPr>
      <dgm:t>
        <a:bodyPr/>
        <a:lstStyle/>
        <a:p>
          <a:r>
            <a:rPr lang="en-US"/>
            <a:t>Jan to March 2024</a:t>
          </a:r>
        </a:p>
      </dgm:t>
    </dgm:pt>
    <dgm:pt modelId="{4FBFFCE7-5B31-4F74-889B-6A2A7BE76470}" type="parTrans" cxnId="{781F5F08-A908-4E3D-AC3C-C4F41F802033}">
      <dgm:prSet/>
      <dgm:spPr/>
      <dgm:t>
        <a:bodyPr/>
        <a:lstStyle/>
        <a:p>
          <a:endParaRPr lang="en-US"/>
        </a:p>
      </dgm:t>
    </dgm:pt>
    <dgm:pt modelId="{D42C622D-9CE0-4DAD-A31A-9FDF61466856}" type="sibTrans" cxnId="{781F5F08-A908-4E3D-AC3C-C4F41F802033}">
      <dgm:prSet/>
      <dgm:spPr>
        <a:solidFill>
          <a:srgbClr val="B8D5D6"/>
        </a:solidFill>
      </dgm:spPr>
      <dgm:t>
        <a:bodyPr/>
        <a:lstStyle/>
        <a:p>
          <a:endParaRPr lang="en-US"/>
        </a:p>
      </dgm:t>
    </dgm:pt>
    <dgm:pt modelId="{7FCD5A13-827B-4D80-8456-2B29A0D184A5}">
      <dgm:prSet phldrT="[Text]"/>
      <dgm:spPr>
        <a:solidFill>
          <a:srgbClr val="548D8E"/>
        </a:solidFill>
      </dgm:spPr>
      <dgm:t>
        <a:bodyPr/>
        <a:lstStyle/>
        <a:p>
          <a:r>
            <a:rPr lang="en-US"/>
            <a:t>April to </a:t>
          </a:r>
          <a:r>
            <a:rPr lang="en-US">
              <a:latin typeface="Calibri Light" panose="020F0302020204030204"/>
            </a:rPr>
            <a:t>June</a:t>
          </a:r>
          <a:r>
            <a:rPr lang="en-US"/>
            <a:t> 2024</a:t>
          </a:r>
        </a:p>
      </dgm:t>
    </dgm:pt>
    <dgm:pt modelId="{4993928D-17C2-4BEA-9A45-F1C2DBB7C037}" type="parTrans" cxnId="{E468FF3D-4B55-468E-9907-20071A323C92}">
      <dgm:prSet/>
      <dgm:spPr/>
      <dgm:t>
        <a:bodyPr/>
        <a:lstStyle/>
        <a:p>
          <a:endParaRPr lang="en-US"/>
        </a:p>
      </dgm:t>
    </dgm:pt>
    <dgm:pt modelId="{11A926E4-D8B3-4633-AC08-29181BE38389}" type="sibTrans" cxnId="{E468FF3D-4B55-468E-9907-20071A323C92}">
      <dgm:prSet/>
      <dgm:spPr/>
      <dgm:t>
        <a:bodyPr/>
        <a:lstStyle/>
        <a:p>
          <a:endParaRPr lang="en-US"/>
        </a:p>
      </dgm:t>
    </dgm:pt>
    <dgm:pt modelId="{47E86465-8804-4B3F-A891-5BF5E5545921}" type="pres">
      <dgm:prSet presAssocID="{A522DF3B-063B-4E15-BDAF-1F25DB769E4A}" presName="Name0" presStyleCnt="0">
        <dgm:presLayoutVars>
          <dgm:dir/>
          <dgm:resizeHandles val="exact"/>
        </dgm:presLayoutVars>
      </dgm:prSet>
      <dgm:spPr/>
    </dgm:pt>
    <dgm:pt modelId="{8122BB4A-FDEE-4CA6-B7DB-7B095553C06B}" type="pres">
      <dgm:prSet presAssocID="{AB0613EA-90E2-475D-B580-D157B316E12A}" presName="node" presStyleLbl="node1" presStyleIdx="0" presStyleCnt="3">
        <dgm:presLayoutVars>
          <dgm:bulletEnabled val="1"/>
        </dgm:presLayoutVars>
      </dgm:prSet>
      <dgm:spPr/>
    </dgm:pt>
    <dgm:pt modelId="{F157A325-BCC6-4DE2-BDEA-3967D3AD2F99}" type="pres">
      <dgm:prSet presAssocID="{0E8EADBA-E745-4A77-8C2C-D68C18EE229C}" presName="sibTrans" presStyleLbl="sibTrans2D1" presStyleIdx="0" presStyleCnt="2"/>
      <dgm:spPr/>
    </dgm:pt>
    <dgm:pt modelId="{BF192194-B7A9-4330-9544-D255B6E87A74}" type="pres">
      <dgm:prSet presAssocID="{0E8EADBA-E745-4A77-8C2C-D68C18EE229C}" presName="connectorText" presStyleLbl="sibTrans2D1" presStyleIdx="0" presStyleCnt="2"/>
      <dgm:spPr/>
    </dgm:pt>
    <dgm:pt modelId="{C427184F-82AF-4138-9E30-CEEA2E700ED1}" type="pres">
      <dgm:prSet presAssocID="{3347E495-D8F9-499B-B1E9-F95AB0F743EF}" presName="node" presStyleLbl="node1" presStyleIdx="1" presStyleCnt="3">
        <dgm:presLayoutVars>
          <dgm:bulletEnabled val="1"/>
        </dgm:presLayoutVars>
      </dgm:prSet>
      <dgm:spPr/>
    </dgm:pt>
    <dgm:pt modelId="{D3380658-982A-4DB3-9A2E-49E2AD528850}" type="pres">
      <dgm:prSet presAssocID="{D42C622D-9CE0-4DAD-A31A-9FDF61466856}" presName="sibTrans" presStyleLbl="sibTrans2D1" presStyleIdx="1" presStyleCnt="2"/>
      <dgm:spPr/>
    </dgm:pt>
    <dgm:pt modelId="{4B077F89-C420-42BC-8A1B-558A0F45FD98}" type="pres">
      <dgm:prSet presAssocID="{D42C622D-9CE0-4DAD-A31A-9FDF61466856}" presName="connectorText" presStyleLbl="sibTrans2D1" presStyleIdx="1" presStyleCnt="2"/>
      <dgm:spPr/>
    </dgm:pt>
    <dgm:pt modelId="{8DAADA99-A7EB-4141-B85A-A678F2360F99}" type="pres">
      <dgm:prSet presAssocID="{7FCD5A13-827B-4D80-8456-2B29A0D184A5}" presName="node" presStyleLbl="node1" presStyleIdx="2" presStyleCnt="3">
        <dgm:presLayoutVars>
          <dgm:bulletEnabled val="1"/>
        </dgm:presLayoutVars>
      </dgm:prSet>
      <dgm:spPr/>
    </dgm:pt>
  </dgm:ptLst>
  <dgm:cxnLst>
    <dgm:cxn modelId="{781F5F08-A908-4E3D-AC3C-C4F41F802033}" srcId="{A522DF3B-063B-4E15-BDAF-1F25DB769E4A}" destId="{3347E495-D8F9-499B-B1E9-F95AB0F743EF}" srcOrd="1" destOrd="0" parTransId="{4FBFFCE7-5B31-4F74-889B-6A2A7BE76470}" sibTransId="{D42C622D-9CE0-4DAD-A31A-9FDF61466856}"/>
    <dgm:cxn modelId="{AF8BDC16-563A-4DA3-AAC3-B56D69CE3A50}" type="presOf" srcId="{AB0613EA-90E2-475D-B580-D157B316E12A}" destId="{8122BB4A-FDEE-4CA6-B7DB-7B095553C06B}" srcOrd="0" destOrd="0" presId="urn:microsoft.com/office/officeart/2005/8/layout/process1"/>
    <dgm:cxn modelId="{B5FFD532-02A6-4B09-AC7B-103B26267C31}" type="presOf" srcId="{7FCD5A13-827B-4D80-8456-2B29A0D184A5}" destId="{8DAADA99-A7EB-4141-B85A-A678F2360F99}" srcOrd="0" destOrd="0" presId="urn:microsoft.com/office/officeart/2005/8/layout/process1"/>
    <dgm:cxn modelId="{B8EB6438-6FA8-4E53-B3F8-BCBCAA0F698E}" type="presOf" srcId="{3347E495-D8F9-499B-B1E9-F95AB0F743EF}" destId="{C427184F-82AF-4138-9E30-CEEA2E700ED1}" srcOrd="0" destOrd="0" presId="urn:microsoft.com/office/officeart/2005/8/layout/process1"/>
    <dgm:cxn modelId="{E468FF3D-4B55-468E-9907-20071A323C92}" srcId="{A522DF3B-063B-4E15-BDAF-1F25DB769E4A}" destId="{7FCD5A13-827B-4D80-8456-2B29A0D184A5}" srcOrd="2" destOrd="0" parTransId="{4993928D-17C2-4BEA-9A45-F1C2DBB7C037}" sibTransId="{11A926E4-D8B3-4633-AC08-29181BE38389}"/>
    <dgm:cxn modelId="{39EDF24C-FB9C-4FA2-8F90-D15FE3324AEA}" type="presOf" srcId="{0E8EADBA-E745-4A77-8C2C-D68C18EE229C}" destId="{F157A325-BCC6-4DE2-BDEA-3967D3AD2F99}" srcOrd="0" destOrd="0" presId="urn:microsoft.com/office/officeart/2005/8/layout/process1"/>
    <dgm:cxn modelId="{EB6F5189-1F3B-45B3-8B8E-F74B84F3BD74}" type="presOf" srcId="{0E8EADBA-E745-4A77-8C2C-D68C18EE229C}" destId="{BF192194-B7A9-4330-9544-D255B6E87A74}" srcOrd="1" destOrd="0" presId="urn:microsoft.com/office/officeart/2005/8/layout/process1"/>
    <dgm:cxn modelId="{CA541B9F-5938-4795-A04A-C3EB3FAAD17D}" srcId="{A522DF3B-063B-4E15-BDAF-1F25DB769E4A}" destId="{AB0613EA-90E2-475D-B580-D157B316E12A}" srcOrd="0" destOrd="0" parTransId="{857F82F2-C1D7-4862-8AD7-D022FECB1E33}" sibTransId="{0E8EADBA-E745-4A77-8C2C-D68C18EE229C}"/>
    <dgm:cxn modelId="{BB21C6E7-9D95-4607-9BCB-BE83D2B852AC}" type="presOf" srcId="{D42C622D-9CE0-4DAD-A31A-9FDF61466856}" destId="{D3380658-982A-4DB3-9A2E-49E2AD528850}" srcOrd="0" destOrd="0" presId="urn:microsoft.com/office/officeart/2005/8/layout/process1"/>
    <dgm:cxn modelId="{EC0FB7E9-A18B-4853-9224-7D4401753BA5}" type="presOf" srcId="{D42C622D-9CE0-4DAD-A31A-9FDF61466856}" destId="{4B077F89-C420-42BC-8A1B-558A0F45FD98}" srcOrd="1" destOrd="0" presId="urn:microsoft.com/office/officeart/2005/8/layout/process1"/>
    <dgm:cxn modelId="{E3FFCCEA-7888-4048-B1A1-8C2C936591FB}" type="presOf" srcId="{A522DF3B-063B-4E15-BDAF-1F25DB769E4A}" destId="{47E86465-8804-4B3F-A891-5BF5E5545921}" srcOrd="0" destOrd="0" presId="urn:microsoft.com/office/officeart/2005/8/layout/process1"/>
    <dgm:cxn modelId="{038587D5-8EBD-410A-93D2-FC7E69BFE50E}" type="presParOf" srcId="{47E86465-8804-4B3F-A891-5BF5E5545921}" destId="{8122BB4A-FDEE-4CA6-B7DB-7B095553C06B}" srcOrd="0" destOrd="0" presId="urn:microsoft.com/office/officeart/2005/8/layout/process1"/>
    <dgm:cxn modelId="{2952B5CA-E7CA-40C0-ADDE-CF1A33F726CB}" type="presParOf" srcId="{47E86465-8804-4B3F-A891-5BF5E5545921}" destId="{F157A325-BCC6-4DE2-BDEA-3967D3AD2F99}" srcOrd="1" destOrd="0" presId="urn:microsoft.com/office/officeart/2005/8/layout/process1"/>
    <dgm:cxn modelId="{CA8EBBC9-56BD-4CF4-9342-E321E0D94CA9}" type="presParOf" srcId="{F157A325-BCC6-4DE2-BDEA-3967D3AD2F99}" destId="{BF192194-B7A9-4330-9544-D255B6E87A74}" srcOrd="0" destOrd="0" presId="urn:microsoft.com/office/officeart/2005/8/layout/process1"/>
    <dgm:cxn modelId="{F3CE1F6D-051F-4817-81E3-AA53A45E63A1}" type="presParOf" srcId="{47E86465-8804-4B3F-A891-5BF5E5545921}" destId="{C427184F-82AF-4138-9E30-CEEA2E700ED1}" srcOrd="2" destOrd="0" presId="urn:microsoft.com/office/officeart/2005/8/layout/process1"/>
    <dgm:cxn modelId="{D89CA92A-40D9-4ADA-801B-55F2857AE9E5}" type="presParOf" srcId="{47E86465-8804-4B3F-A891-5BF5E5545921}" destId="{D3380658-982A-4DB3-9A2E-49E2AD528850}" srcOrd="3" destOrd="0" presId="urn:microsoft.com/office/officeart/2005/8/layout/process1"/>
    <dgm:cxn modelId="{95D1ABDD-2D15-4008-9CD3-630C7744863F}" type="presParOf" srcId="{D3380658-982A-4DB3-9A2E-49E2AD528850}" destId="{4B077F89-C420-42BC-8A1B-558A0F45FD98}" srcOrd="0" destOrd="0" presId="urn:microsoft.com/office/officeart/2005/8/layout/process1"/>
    <dgm:cxn modelId="{38394547-82D1-490C-A3E1-AA3BF04509A6}" type="presParOf" srcId="{47E86465-8804-4B3F-A891-5BF5E5545921}" destId="{8DAADA99-A7EB-4141-B85A-A678F2360F9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2BB4A-FDEE-4CA6-B7DB-7B095553C06B}">
      <dsp:nvSpPr>
        <dsp:cNvPr id="0" name=""/>
        <dsp:cNvSpPr/>
      </dsp:nvSpPr>
      <dsp:spPr>
        <a:xfrm>
          <a:off x="8498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July to Dec</a:t>
          </a:r>
          <a:r>
            <a:rPr lang="en-US" sz="3500" kern="1200">
              <a:latin typeface="Calibri Light" panose="020F0302020204030204"/>
            </a:rPr>
            <a:t> </a:t>
          </a:r>
          <a:r>
            <a:rPr lang="en-US" sz="3500" kern="1200"/>
            <a:t>2023</a:t>
          </a:r>
        </a:p>
      </dsp:txBody>
      <dsp:txXfrm>
        <a:off x="53134" y="1462435"/>
        <a:ext cx="2450686" cy="1434703"/>
      </dsp:txXfrm>
    </dsp:sp>
    <dsp:sp modelId="{F157A325-BCC6-4DE2-BDEA-3967D3AD2F99}">
      <dsp:nvSpPr>
        <dsp:cNvPr id="0" name=""/>
        <dsp:cNvSpPr/>
      </dsp:nvSpPr>
      <dsp:spPr>
        <a:xfrm>
          <a:off x="2802452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2802452" y="1990814"/>
        <a:ext cx="376930" cy="377945"/>
      </dsp:txXfrm>
    </dsp:sp>
    <dsp:sp modelId="{C427184F-82AF-4138-9E30-CEEA2E700ED1}">
      <dsp:nvSpPr>
        <dsp:cNvPr id="0" name=""/>
        <dsp:cNvSpPr/>
      </dsp:nvSpPr>
      <dsp:spPr>
        <a:xfrm>
          <a:off x="3564439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Jan to March 2024</a:t>
          </a:r>
        </a:p>
      </dsp:txBody>
      <dsp:txXfrm>
        <a:off x="3609075" y="1462435"/>
        <a:ext cx="2450686" cy="1434703"/>
      </dsp:txXfrm>
    </dsp:sp>
    <dsp:sp modelId="{D3380658-982A-4DB3-9A2E-49E2AD528850}">
      <dsp:nvSpPr>
        <dsp:cNvPr id="0" name=""/>
        <dsp:cNvSpPr/>
      </dsp:nvSpPr>
      <dsp:spPr>
        <a:xfrm>
          <a:off x="6358394" y="1864832"/>
          <a:ext cx="538471" cy="629909"/>
        </a:xfrm>
        <a:prstGeom prst="rightArrow">
          <a:avLst>
            <a:gd name="adj1" fmla="val 60000"/>
            <a:gd name="adj2" fmla="val 50000"/>
          </a:avLst>
        </a:prstGeom>
        <a:solidFill>
          <a:srgbClr val="B8D5D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6358394" y="1990814"/>
        <a:ext cx="376930" cy="377945"/>
      </dsp:txXfrm>
    </dsp:sp>
    <dsp:sp modelId="{8DAADA99-A7EB-4141-B85A-A678F2360F99}">
      <dsp:nvSpPr>
        <dsp:cNvPr id="0" name=""/>
        <dsp:cNvSpPr/>
      </dsp:nvSpPr>
      <dsp:spPr>
        <a:xfrm>
          <a:off x="7120381" y="1417799"/>
          <a:ext cx="2539958" cy="1523975"/>
        </a:xfrm>
        <a:prstGeom prst="roundRect">
          <a:avLst>
            <a:gd name="adj" fmla="val 10000"/>
          </a:avLst>
        </a:prstGeom>
        <a:solidFill>
          <a:srgbClr val="548D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April to </a:t>
          </a:r>
          <a:r>
            <a:rPr lang="en-US" sz="3500" kern="1200">
              <a:latin typeface="Calibri Light" panose="020F0302020204030204"/>
            </a:rPr>
            <a:t>June</a:t>
          </a:r>
          <a:r>
            <a:rPr lang="en-US" sz="3500" kern="1200"/>
            <a:t> 2024</a:t>
          </a:r>
        </a:p>
      </dsp:txBody>
      <dsp:txXfrm>
        <a:off x="7165017" y="1462435"/>
        <a:ext cx="2450686" cy="1434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0D2BD3-674A-4924-B12F-9C442C3D606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813BB3A-2001-45FF-BCB9-B3A844B2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E4482EF-0143-43C3-897F-8BC650F2A068}" type="datetimeFigureOut">
              <a:rPr lang="en-US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43E0622-95DA-40E2-AEF9-A876209F64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title slides at beginning of each section</a:t>
            </a:r>
          </a:p>
          <a:p>
            <a:r>
              <a:rPr lang="en-US"/>
              <a:t>Building scale: slide on Res Patterns – reasonable compatibility, backyard height – lower? Does it make sense to have lower height to reflect ?</a:t>
            </a:r>
          </a:p>
          <a:p>
            <a:r>
              <a:rPr lang="en-US"/>
              <a:t>FAR – needs to go up to some extent – how far? Here’s a concept… spend some time showing what it means. </a:t>
            </a:r>
          </a:p>
          <a:p>
            <a:r>
              <a:rPr lang="en-US"/>
              <a:t>For balancing act:</a:t>
            </a:r>
          </a:p>
          <a:p>
            <a:r>
              <a:rPr lang="en-US" err="1"/>
              <a:t>Houseplex</a:t>
            </a:r>
            <a:r>
              <a:rPr lang="en-US"/>
              <a:t> at 1.0 FAR – then vary by amount of amenity </a:t>
            </a:r>
            <a:r>
              <a:rPr lang="en-US" err="1"/>
              <a:t>space+trees</a:t>
            </a:r>
            <a:r>
              <a:rPr lang="en-US"/>
              <a:t> vs parking – then test against other housing types</a:t>
            </a:r>
          </a:p>
          <a:p>
            <a:r>
              <a:rPr lang="en-US"/>
              <a:t>For Parking High/low amenity space + trees, Parking low/high amenity </a:t>
            </a:r>
            <a:r>
              <a:rPr lang="en-US" err="1"/>
              <a:t>space+trees</a:t>
            </a:r>
            <a:r>
              <a:rPr lang="en-US"/>
              <a:t> (maybe bottom for amenity space is how much is needed for trees)</a:t>
            </a:r>
          </a:p>
          <a:p>
            <a:r>
              <a:rPr lang="en-US"/>
              <a:t>Two balancing acts – one </a:t>
            </a:r>
            <a:r>
              <a:rPr lang="en-US" err="1"/>
              <a:t>houseplex</a:t>
            </a:r>
            <a:r>
              <a:rPr lang="en-US"/>
              <a:t>, one multiplex… hold FAR/number of units constant, tradeoff between parking and landscaping/trees</a:t>
            </a:r>
          </a:p>
          <a:p>
            <a:r>
              <a:rPr lang="en-US"/>
              <a:t>The options better work, and there should be enough room for bonusing flexibility</a:t>
            </a:r>
          </a:p>
          <a:p>
            <a:r>
              <a:rPr lang="en-US"/>
              <a:t>All we really need is direction they are leaning… we can get their read about where they are willing to go.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FF33CC"/>
                </a:solidFill>
                <a:ea typeface="Calibri"/>
                <a:cs typeface="Calibri"/>
              </a:rPr>
              <a:t>Make sure to say SF homes are still allowed here </a:t>
            </a:r>
            <a:endParaRPr lang="en-US" sz="1200">
              <a:solidFill>
                <a:srgbClr val="FF33CC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E0622-95DA-40E2-AEF9-A876209F6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81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E0622-95DA-40E2-AEF9-A876209F6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702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E0622-95DA-40E2-AEF9-A876209F6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93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Legal interpretation question… HB 1110 – sets 2 units</a:t>
            </a:r>
          </a:p>
          <a:p>
            <a:endParaRPr lang="en-US"/>
          </a:p>
          <a:p>
            <a:r>
              <a:rPr lang="en-US"/>
              <a:t>Phase 1 direction</a:t>
            </a:r>
          </a:p>
          <a:p>
            <a:r>
              <a:rPr lang="en-US"/>
              <a:t>How we write housing rules matters for how much housing gets built and affordability</a:t>
            </a:r>
          </a:p>
          <a:p>
            <a:r>
              <a:rPr lang="en-US"/>
              <a:t>Middle housing is important – but there will remain unmet need for affordable housing</a:t>
            </a:r>
          </a:p>
          <a:p>
            <a:r>
              <a:rPr lang="en-US"/>
              <a:t>Ownership opportunities </a:t>
            </a:r>
          </a:p>
          <a:p>
            <a:endParaRPr lang="en-US"/>
          </a:p>
          <a:p>
            <a:r>
              <a:rPr lang="en-US"/>
              <a:t>Decisions:</a:t>
            </a:r>
          </a:p>
          <a:p>
            <a:r>
              <a:rPr lang="en-US"/>
              <a:t>Over next couple of months – gathering input on tradeoffs (both for standards AND for specific affordability tools); using that to come up with big moves</a:t>
            </a:r>
          </a:p>
          <a:p>
            <a:r>
              <a:rPr lang="en-US"/>
              <a:t>One basic concept – incentives need to be valuable to developers (often that means allowing bigger buildings/more units)</a:t>
            </a:r>
          </a:p>
          <a:p>
            <a:r>
              <a:rPr lang="en-US"/>
              <a:t>By March-April:</a:t>
            </a:r>
          </a:p>
          <a:p>
            <a:r>
              <a:rPr lang="en-US"/>
              <a:t>At neighborhood meetings, share how those could play out</a:t>
            </a:r>
          </a:p>
          <a:p>
            <a:r>
              <a:rPr lang="en-US"/>
              <a:t>Refinements to the proposals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25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limit to value that can be “captured” for public benefits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4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F2F0258D-C2D0-1B32-C080-B33A3C29D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45666333-2067-961A-D1E4-22F6D35ED5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2B9E8A98-DE50-AFF7-0701-CA27A454C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fld id="{F322004F-F78A-FD44-96D3-2612C9380440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82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27A122-1394-2B44-921D-DBD07648144B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17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33" y="3940704"/>
            <a:ext cx="3539067" cy="8429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75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02633"/>
            <a:ext cx="10515600" cy="2852738"/>
          </a:xfrm>
        </p:spPr>
        <p:txBody>
          <a:bodyPr anchor="ctr"/>
          <a:lstStyle>
            <a:lvl1pPr algn="ctr">
              <a:lnSpc>
                <a:spcPct val="100000"/>
              </a:lnSpc>
              <a:defRPr sz="5433" cap="all" baseline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EF2B6-1707-43AE-B317-66CA949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/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/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F571B-0D2D-4FDF-9BA5-C2646CA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9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>
                <a:solidFill>
                  <a:schemeClr val="bg1"/>
                </a:solidFill>
              </a:defRPr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>
                <a:solidFill>
                  <a:schemeClr val="bg1"/>
                </a:solidFill>
              </a:defRPr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3AED-8F3F-453B-B0CC-80E1C7C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16" y="1422400"/>
            <a:ext cx="6737350" cy="1865842"/>
          </a:xfrm>
        </p:spPr>
        <p:txBody>
          <a:bodyPr anchor="b"/>
          <a:lstStyle>
            <a:lvl1pPr>
              <a:defRPr sz="6000"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16" y="3308830"/>
            <a:ext cx="6788150" cy="725538"/>
          </a:xfrm>
        </p:spPr>
        <p:txBody>
          <a:bodyPr/>
          <a:lstStyle>
            <a:lvl1pPr marL="0" indent="0">
              <a:buNone/>
              <a:defRPr sz="2400">
                <a:solidFill>
                  <a:srgbClr val="C75E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94FCE7-E3E8-12A2-7B4F-D83F501DB524}"/>
              </a:ext>
            </a:extLst>
          </p:cNvPr>
          <p:cNvSpPr/>
          <p:nvPr/>
        </p:nvSpPr>
        <p:spPr>
          <a:xfrm>
            <a:off x="0" y="3638550"/>
            <a:ext cx="12192000" cy="18034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ranklin Gothic Book Regular"/>
            </a:endParaRPr>
          </a:p>
        </p:txBody>
      </p:sp>
      <p:pic>
        <p:nvPicPr>
          <p:cNvPr id="3" name="Picture 3" descr="EcoNW Logo-01.eps">
            <a:extLst>
              <a:ext uri="{FF2B5EF4-FFF2-40B4-BE49-F238E27FC236}">
                <a16:creationId xmlns:a16="http://schemas.microsoft.com/office/drawing/2014/main" id="{957FFF7F-5F4C-157E-150A-C1EFC66FB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8178"/>
          <a:stretch>
            <a:fillRect/>
          </a:stretch>
        </p:blipFill>
        <p:spPr bwMode="auto">
          <a:xfrm>
            <a:off x="-125413" y="5656263"/>
            <a:ext cx="55959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0" y="0"/>
            <a:ext cx="12192000" cy="36380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>
                <a:latin typeface="Gill Sans"/>
                <a:cs typeface="Gill San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5"/>
          </p:nvPr>
        </p:nvSpPr>
        <p:spPr>
          <a:xfrm>
            <a:off x="609600" y="3853921"/>
            <a:ext cx="10972800" cy="1587498"/>
          </a:xfrm>
          <a:prstGeom prst="rect">
            <a:avLst/>
          </a:prstGeom>
        </p:spPr>
        <p:txBody>
          <a:bodyPr vert="horz"/>
          <a:lstStyle>
            <a:lvl1pPr marL="0" indent="0" algn="r">
              <a:buFontTx/>
              <a:buNone/>
              <a:defRPr sz="3600" b="0" i="0" baseline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03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E4F25F-5213-5E88-3A6D-ADF57B3FEEA4}"/>
              </a:ext>
            </a:extLst>
          </p:cNvPr>
          <p:cNvSpPr/>
          <p:nvPr/>
        </p:nvSpPr>
        <p:spPr>
          <a:xfrm>
            <a:off x="0" y="0"/>
            <a:ext cx="12192000" cy="700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Franklin Gothic Book Regular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09601" y="1068779"/>
            <a:ext cx="10972801" cy="5258467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1pPr>
            <a:lvl2pPr marL="971550" indent="-514350">
              <a:buClr>
                <a:schemeClr val="tx1">
                  <a:lumMod val="65000"/>
                  <a:lumOff val="3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2pPr>
            <a:lvl3pPr marL="1257300" indent="-342900">
              <a:buClr>
                <a:schemeClr val="bg1">
                  <a:lumMod val="65000"/>
                </a:schemeClr>
              </a:buClr>
              <a:buSzPct val="80000"/>
              <a:buFont typeface="Wingdings" charset="2"/>
              <a:buChar char="§"/>
              <a:defRPr>
                <a:latin typeface="Franklin Gothic Book" panose="020B0503020102020204" pitchFamily="34" charset="0"/>
                <a:cs typeface="Gill Sans"/>
              </a:defRPr>
            </a:lvl3pPr>
            <a:lvl4pPr>
              <a:defRPr>
                <a:latin typeface="Gill Sans"/>
                <a:cs typeface="Gill Sans"/>
              </a:defRPr>
            </a:lvl4pPr>
            <a:lvl5pPr>
              <a:defRPr>
                <a:latin typeface="Gill Sans"/>
                <a:cs typeface="Gill San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609600" y="47982"/>
            <a:ext cx="10972800" cy="65174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Trebuchet MS" panose="020B0703020202090204" pitchFamily="34" charset="0"/>
                <a:cs typeface="Gill Sans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3D58504-8294-167A-E256-28EBB853E3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A9660-8E81-D646-BDE9-DD73E1639B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1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921519-72E6-4E13-A86D-07604E998CC0}"/>
              </a:ext>
            </a:extLst>
          </p:cNvPr>
          <p:cNvSpPr/>
          <p:nvPr userDrawn="1"/>
        </p:nvSpPr>
        <p:spPr>
          <a:xfrm>
            <a:off x="7" y="0"/>
            <a:ext cx="3581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4" y="636969"/>
            <a:ext cx="2972921" cy="1053723"/>
          </a:xfrm>
        </p:spPr>
        <p:txBody>
          <a:bodyPr anchor="t" anchorCtr="0">
            <a:normAutofit/>
          </a:bodyPr>
          <a:lstStyle>
            <a:lvl1pPr>
              <a:defRPr sz="16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6934" y="1825635"/>
            <a:ext cx="2972921" cy="244362"/>
          </a:xfrm>
        </p:spPr>
        <p:txBody>
          <a:bodyPr wrap="square">
            <a:spAutoFit/>
          </a:bodyPr>
          <a:lstStyle>
            <a:lvl1pPr marL="0" indent="0">
              <a:buNone/>
              <a:defRPr sz="988" b="0"/>
            </a:lvl1pPr>
            <a:lvl2pPr marL="414079" indent="0">
              <a:buNone/>
              <a:defRPr sz="1318"/>
            </a:lvl2pPr>
            <a:lvl3pPr marL="828157" indent="0">
              <a:buNone/>
              <a:defRPr sz="1153"/>
            </a:lvl3pPr>
            <a:lvl4pPr marL="1242237" indent="0">
              <a:buNone/>
              <a:defRPr sz="988"/>
            </a:lvl4pPr>
            <a:lvl5pPr marL="1656317" indent="0">
              <a:buNone/>
              <a:defRPr sz="988"/>
            </a:lvl5pPr>
          </a:lstStyle>
          <a:p>
            <a:pPr lvl="0"/>
            <a:r>
              <a:rPr lang="en-US"/>
              <a:t>Click to add additional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C2F07-C2A0-4A3B-BD0A-D1B44CE408F7}"/>
              </a:ext>
            </a:extLst>
          </p:cNvPr>
          <p:cNvCxnSpPr/>
          <p:nvPr userDrawn="1"/>
        </p:nvCxnSpPr>
        <p:spPr>
          <a:xfrm>
            <a:off x="4102893" y="636966"/>
            <a:ext cx="768076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6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2C02-1E79-4749-AE38-14C837E8F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DD2C02-1E79-4749-AE38-14C837E8FCC5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0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3" r:id="rId3"/>
    <p:sldLayoutId id="2147483682" r:id="rId4"/>
    <p:sldLayoutId id="2147483683" r:id="rId5"/>
    <p:sldLayoutId id="2147483672" r:id="rId6"/>
    <p:sldLayoutId id="2147483684" r:id="rId7"/>
    <p:sldLayoutId id="214748368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3B6482-01DC-44FF-B649-C6B53B5D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828157" rtl="0" eaLnBrk="1" latinLnBrk="0" hangingPunct="1">
        <a:lnSpc>
          <a:spcPct val="90000"/>
        </a:lnSpc>
        <a:spcBef>
          <a:spcPct val="0"/>
        </a:spcBef>
        <a:buNone/>
        <a:defRPr sz="3953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0" indent="0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None/>
        <a:defRPr sz="148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06516" indent="-206516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●"/>
        <a:defRPr sz="1318" kern="1200">
          <a:solidFill>
            <a:schemeClr val="tx1"/>
          </a:solidFill>
          <a:latin typeface="+mn-lt"/>
          <a:ea typeface="+mn-ea"/>
          <a:cs typeface="+mn-cs"/>
        </a:defRPr>
      </a:lvl2pPr>
      <a:lvl3pPr marL="424798" indent="-235271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Open Sans" panose="020B0606030504020204" pitchFamily="34" charset="0"/>
        <a:buChar char="−"/>
        <a:defRPr sz="1153" kern="1200">
          <a:solidFill>
            <a:schemeClr val="tx1"/>
          </a:solidFill>
          <a:latin typeface="+mn-lt"/>
          <a:ea typeface="+mn-ea"/>
          <a:cs typeface="+mn-cs"/>
        </a:defRPr>
      </a:lvl3pPr>
      <a:lvl4pPr marL="144927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5pPr>
      <a:lvl6pPr marL="2277436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151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5594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1967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079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15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23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31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39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447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8554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2633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59064"/>
            <a:ext cx="5906401" cy="1638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70000"/>
              </a:lnSpc>
            </a:pPr>
            <a:r>
              <a:rPr lang="en-US" sz="3600" b="1" i="1" dirty="0"/>
              <a:t>Home In Tacoma Project</a:t>
            </a:r>
          </a:p>
          <a:p>
            <a:pPr>
              <a:lnSpc>
                <a:spcPct val="70000"/>
              </a:lnSpc>
            </a:pPr>
            <a:r>
              <a:rPr lang="en-US" sz="3600" b="1" i="1" dirty="0"/>
              <a:t>TPAG</a:t>
            </a:r>
            <a:endParaRPr lang="en-US" dirty="0"/>
          </a:p>
          <a:p>
            <a:pPr>
              <a:lnSpc>
                <a:spcPct val="70000"/>
              </a:lnSpc>
            </a:pPr>
            <a:r>
              <a:rPr lang="en-US" dirty="0"/>
              <a:t>November 15, 2023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6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84C09-04F6-51AA-FCDA-0F705238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01" y="70960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Land Use changes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7BEB-A1DE-A032-440E-BE114EFA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902" y="1253331"/>
            <a:ext cx="6959004" cy="46561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Non-residential Uses</a:t>
            </a:r>
            <a:r>
              <a:rPr lang="en-US" sz="2400">
                <a:cs typeface="Calibri"/>
              </a:rPr>
              <a:t> </a:t>
            </a:r>
            <a:endParaRPr lang="en-US" sz="2400">
              <a:solidFill>
                <a:srgbClr val="000000"/>
              </a:solidFill>
              <a:cs typeface="Calibri"/>
            </a:endParaRPr>
          </a:p>
          <a:p>
            <a:r>
              <a:rPr lang="en-US" sz="2200">
                <a:cs typeface="Calibri" panose="020F0502020204030204"/>
              </a:rPr>
              <a:t>Increase options for small, neighborhood-serving businesses </a:t>
            </a:r>
          </a:p>
          <a:p>
            <a:r>
              <a:rPr lang="en-US" sz="2200">
                <a:cs typeface="Calibri" panose="020F0502020204030204"/>
              </a:rPr>
              <a:t>Operational limits to reduce neighborhood impacts, more flexibility in UR-3</a:t>
            </a:r>
          </a:p>
          <a:p>
            <a:r>
              <a:rPr lang="en-US" sz="2200">
                <a:cs typeface="Calibri" panose="020F0502020204030204"/>
              </a:rPr>
              <a:t>Support adaptive reuse of "Heritage Buildings“ in busier locations</a:t>
            </a:r>
          </a:p>
          <a:p>
            <a:pPr marL="0" indent="0">
              <a:buNone/>
            </a:pPr>
            <a:endParaRPr lang="en-US" sz="300">
              <a:cs typeface="Calibri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Special Needs Housing 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 sz="2200">
                <a:cs typeface="Calibri"/>
              </a:rPr>
              <a:t>Reduce barriers to shared and supportive housing</a:t>
            </a:r>
          </a:p>
          <a:p>
            <a:pPr marL="0" indent="0">
              <a:buNone/>
            </a:pPr>
            <a:endParaRPr lang="en-US" sz="500">
              <a:solidFill>
                <a:srgbClr val="000000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Short Term Rentals</a:t>
            </a:r>
            <a:r>
              <a:rPr lang="en-US" sz="2400">
                <a:cs typeface="Calibri"/>
              </a:rPr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>
                <a:cs typeface="Calibri"/>
              </a:rPr>
              <a:t>Further study needed of perceived issues (neighborhood impacts, affordable housing supply)</a:t>
            </a:r>
          </a:p>
          <a:p>
            <a:pPr marL="0" indent="0">
              <a:buNone/>
            </a:pPr>
            <a:endParaRPr lang="en-US" sz="3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US" sz="230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72C4-297F-18A8-6A26-42E43A81D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839328-2773-486E-1C14-3439DAC44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195" b="-255"/>
          <a:stretch/>
        </p:blipFill>
        <p:spPr>
          <a:xfrm>
            <a:off x="8210050" y="2618471"/>
            <a:ext cx="2900225" cy="1712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76A63-CAB6-48A9-9411-0E49BB201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050" y="4418870"/>
            <a:ext cx="2902237" cy="2114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88F86-BD5B-35D0-1BF4-C6B81E5A3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050" y="373658"/>
            <a:ext cx="2902237" cy="215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4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48BAF-4036-4215-A87F-09BFE3C1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" t="1005"/>
          <a:stretch/>
        </p:blipFill>
        <p:spPr>
          <a:xfrm>
            <a:off x="6822040" y="451325"/>
            <a:ext cx="5325148" cy="35916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ACE4B-E114-448D-AFC6-1F77CAAB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2" y="71514"/>
            <a:ext cx="8534897" cy="1329917"/>
          </a:xfrm>
        </p:spPr>
        <p:txBody>
          <a:bodyPr>
            <a:normAutofit/>
          </a:bodyPr>
          <a:lstStyle/>
          <a:p>
            <a:r>
              <a:rPr lang="en-US" sz="4000"/>
              <a:t>Affordability and Anti-displacement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6BD6C-DC2F-4D98-80CD-FD5A1934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23" y="1152939"/>
            <a:ext cx="5070344" cy="47651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/>
              <a:t>Adopted policy direction</a:t>
            </a:r>
          </a:p>
          <a:p>
            <a:r>
              <a:rPr lang="en-US" sz="2000"/>
              <a:t>Keep cost in mind for MH standards</a:t>
            </a:r>
            <a:endParaRPr lang="en-US" sz="2000">
              <a:cs typeface="Calibri"/>
            </a:endParaRPr>
          </a:p>
          <a:p>
            <a:r>
              <a:rPr lang="en-US" sz="2000"/>
              <a:t>Strengthen regulatory affordable tools</a:t>
            </a:r>
            <a:endParaRPr lang="en-US" sz="2000">
              <a:cs typeface="Calibri"/>
            </a:endParaRPr>
          </a:p>
          <a:p>
            <a:r>
              <a:rPr lang="en-US" sz="2000"/>
              <a:t>Expand Multifamily Tax Exemption Program</a:t>
            </a:r>
            <a:endParaRPr lang="en-US" sz="2000">
              <a:cs typeface="Calibri"/>
            </a:endParaRPr>
          </a:p>
          <a:p>
            <a:r>
              <a:rPr lang="en-US" sz="2000"/>
              <a:t>AHAS &amp; Anti-displacement strategy </a:t>
            </a:r>
            <a:endParaRPr lang="en-US" sz="2000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100" b="1"/>
          </a:p>
          <a:p>
            <a:pPr marL="0" indent="0">
              <a:lnSpc>
                <a:spcPct val="100000"/>
              </a:lnSpc>
              <a:buNone/>
            </a:pPr>
            <a:r>
              <a:rPr lang="en-US" sz="2400" b="1"/>
              <a:t>Key Decisions</a:t>
            </a:r>
            <a:endParaRPr lang="en-US" sz="2400" b="1">
              <a:cs typeface="Calibri"/>
            </a:endParaRPr>
          </a:p>
          <a:p>
            <a:r>
              <a:rPr lang="en-US" sz="2100" b="1">
                <a:solidFill>
                  <a:schemeClr val="accent2"/>
                </a:solidFill>
              </a:rPr>
              <a:t>Understanding the market </a:t>
            </a:r>
            <a:r>
              <a:rPr lang="en-US" sz="2000"/>
              <a:t>– promote affordability without slowing construction</a:t>
            </a:r>
            <a:endParaRPr lang="en-US" sz="2000">
              <a:cs typeface="Calibri"/>
            </a:endParaRPr>
          </a:p>
          <a:p>
            <a:r>
              <a:rPr lang="en-US" sz="2100" b="1">
                <a:solidFill>
                  <a:schemeClr val="accent2"/>
                </a:solidFill>
              </a:rPr>
              <a:t>Setting priorities</a:t>
            </a:r>
            <a:r>
              <a:rPr lang="en-US" sz="2100"/>
              <a:t> </a:t>
            </a:r>
            <a:r>
              <a:rPr lang="en-US" sz="2000"/>
              <a:t>– location, households served, duration of affordable units</a:t>
            </a:r>
            <a:endParaRPr lang="en-US" sz="2100"/>
          </a:p>
          <a:p>
            <a:r>
              <a:rPr lang="en-US" sz="2100"/>
              <a:t>What </a:t>
            </a:r>
            <a:r>
              <a:rPr lang="en-US" sz="2100" b="1">
                <a:solidFill>
                  <a:schemeClr val="accent2"/>
                </a:solidFill>
              </a:rPr>
              <a:t>incentives and bonuses</a:t>
            </a:r>
            <a:r>
              <a:rPr lang="en-US" sz="2100"/>
              <a:t> </a:t>
            </a:r>
            <a:r>
              <a:rPr lang="en-US" sz="2000"/>
              <a:t>make sense</a:t>
            </a:r>
            <a:endParaRPr lang="en-US" sz="2100"/>
          </a:p>
          <a:p>
            <a:pPr marL="0" indent="0">
              <a:lnSpc>
                <a:spcPct val="100000"/>
              </a:lnSpc>
              <a:buNone/>
            </a:pPr>
            <a:endParaRPr lang="en-US" sz="2400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681E-6A18-45B0-8910-6126DD20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806225-7542-22BD-9813-8984EF38D97E}"/>
              </a:ext>
            </a:extLst>
          </p:cNvPr>
          <p:cNvSpPr txBox="1"/>
          <p:nvPr/>
        </p:nvSpPr>
        <p:spPr>
          <a:xfrm>
            <a:off x="5826324" y="3699478"/>
            <a:ext cx="3494489" cy="2158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b="1"/>
              <a:t>State law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Affordability bonus mandated (HB 1110)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/>
              <a:t>Affordability levels, duration (RCW 36.70A.540)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38760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3705-9590-15F2-0113-7EB01B55C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83" y="111323"/>
            <a:ext cx="10515600" cy="1325563"/>
          </a:xfrm>
        </p:spPr>
        <p:txBody>
          <a:bodyPr/>
          <a:lstStyle/>
          <a:p>
            <a:r>
              <a:rPr lang="en-US"/>
              <a:t>Bonuses program -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8C40D-048D-5A50-BDF6-777D8D6D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0AF5E-E29C-93AB-9302-98E67398A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229" y="1059309"/>
            <a:ext cx="10654228" cy="4739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 b="1">
                <a:solidFill>
                  <a:schemeClr val="accent2"/>
                </a:solidFill>
                <a:latin typeface="Calibri"/>
                <a:cs typeface="Calibri"/>
              </a:rPr>
              <a:t>Middle Housing is financially feasible</a:t>
            </a:r>
            <a:r>
              <a:rPr lang="en-US" sz="240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&amp; </a:t>
            </a:r>
            <a:r>
              <a:rPr lang="en-US" sz="2400" b="1">
                <a:solidFill>
                  <a:schemeClr val="accent2"/>
                </a:solidFill>
                <a:latin typeface="Calibri"/>
                <a:cs typeface="Calibri"/>
              </a:rPr>
              <a:t>will increase affordability and choice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—but </a:t>
            </a:r>
            <a:r>
              <a:rPr lang="en-US" sz="2400" b="1">
                <a:solidFill>
                  <a:schemeClr val="accent2"/>
                </a:solidFill>
                <a:latin typeface="Calibri"/>
                <a:cs typeface="Calibri"/>
              </a:rPr>
              <a:t>other actions needed 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for moderate to low-income households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Other City programs exist to create deeper affordability (could be expanded) 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Bonus Program can help meet that need (and support other goals)</a:t>
            </a:r>
          </a:p>
          <a:p>
            <a:pPr lvl="1">
              <a:lnSpc>
                <a:spcPct val="107000"/>
              </a:lnSpc>
              <a:spcBef>
                <a:spcPts val="0"/>
              </a:spcBef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make financial sense for developers (or nonprofits)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Administrative burdens should be low (for City and developers)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CACADA-C8D5-7065-1527-2ED2053A6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946028"/>
              </p:ext>
            </p:extLst>
          </p:nvPr>
        </p:nvGraphicFramePr>
        <p:xfrm>
          <a:off x="797543" y="3429000"/>
          <a:ext cx="9497622" cy="228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8811">
                  <a:extLst>
                    <a:ext uri="{9D8B030D-6E8A-4147-A177-3AD203B41FA5}">
                      <a16:colId xmlns:a16="http://schemas.microsoft.com/office/drawing/2014/main" val="3391701322"/>
                    </a:ext>
                  </a:extLst>
                </a:gridCol>
                <a:gridCol w="4748811">
                  <a:extLst>
                    <a:ext uri="{9D8B030D-6E8A-4147-A177-3AD203B41FA5}">
                      <a16:colId xmlns:a16="http://schemas.microsoft.com/office/drawing/2014/main" val="3492977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Bonuses offered (can be combined)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Public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619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1" indent="-342900" algn="l" defTabSz="914400" rtl="0" eaLnBrk="1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More units (density)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1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Larger buildings (FAR)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1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Taller buildings (rear yard, UR-3)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1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Parking reductions </a:t>
                      </a:r>
                    </a:p>
                    <a:p>
                      <a:pPr marL="342900" lvl="1" indent="-342900" algn="l" defTabSz="914400" rtl="0" eaLnBrk="1" latinLnBrk="0" hangingPunct="1">
                        <a:lnSpc>
                          <a:spcPct val="117000"/>
                        </a:lnSpc>
                        <a:spcBef>
                          <a:spcPts val="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Multifamily Tax Exemption (in UR-3)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/>
                        <a:t>Affordability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2400"/>
                        <a:t>Retention of existing buildings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133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139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A1656-A254-389D-94A2-9F1B7A4CB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836" y="-553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Public benefit – Affordability targeting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6FFF5-A0F2-0F96-5C68-AA0832ABA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629542-8687-F4CF-2DA9-1E5CFB2D39AF}"/>
              </a:ext>
            </a:extLst>
          </p:cNvPr>
          <p:cNvSpPr txBox="1"/>
          <p:nvPr/>
        </p:nvSpPr>
        <p:spPr>
          <a:xfrm>
            <a:off x="556080" y="1329034"/>
            <a:ext cx="11302547" cy="4206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Mostly, state law sets the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Based on local housing need, targets 80% to 100% AMI</a:t>
            </a:r>
            <a:endParaRPr lang="en-US" sz="2400">
              <a:cs typeface="Calibri"/>
            </a:endParaRPr>
          </a:p>
          <a:p>
            <a:pPr marL="742950" indent="-28575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en-US" sz="2400" u="sng">
                <a:solidFill>
                  <a:schemeClr val="accent2"/>
                </a:solidFill>
                <a:cs typeface="Calibri"/>
              </a:rPr>
              <a:t>UR- 3 OPTION 1</a:t>
            </a:r>
            <a:r>
              <a:rPr lang="en-US" sz="2400">
                <a:solidFill>
                  <a:schemeClr val="accent2"/>
                </a:solidFill>
                <a:cs typeface="Calibri"/>
              </a:rPr>
              <a:t>:</a:t>
            </a:r>
            <a:r>
              <a:rPr lang="en-US" sz="2400">
                <a:cs typeface="Calibri"/>
              </a:rPr>
              <a:t> 70% AMI rental, 100% AMI ownership</a:t>
            </a:r>
          </a:p>
          <a:p>
            <a:pPr marL="742950" indent="-285750">
              <a:lnSpc>
                <a:spcPct val="107000"/>
              </a:lnSpc>
              <a:buFont typeface="Arial,Sans-Serif" panose="020B0604020202020204" pitchFamily="34" charset="0"/>
              <a:buChar char="•"/>
            </a:pPr>
            <a:r>
              <a:rPr lang="en-US" sz="2400" u="sng">
                <a:solidFill>
                  <a:schemeClr val="accent2"/>
                </a:solidFill>
                <a:cs typeface="Calibri"/>
              </a:rPr>
              <a:t>UR- 3 OPTION 2</a:t>
            </a:r>
            <a:r>
              <a:rPr lang="en-US" sz="2400">
                <a:solidFill>
                  <a:schemeClr val="accent2"/>
                </a:solidFill>
                <a:cs typeface="Calibri"/>
              </a:rPr>
              <a:t>:</a:t>
            </a:r>
            <a:r>
              <a:rPr lang="en-US" sz="2400">
                <a:cs typeface="Calibri"/>
              </a:rPr>
              <a:t> 5% rental units 50% AMI + 15% at 70% AMI, 100% AMI ownership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Voluntary in all UR Zones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50-year length of affordability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Fee in lieu adjusted to reflect difference in value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Program review on regular basis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2 units (or 20%) in UR-1 &amp; 2, 20% total units in UR-3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Can be layered with MFTE in UR-3 </a:t>
            </a:r>
            <a:endParaRPr lang="en-US" sz="2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507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>
            <a:extLst>
              <a:ext uri="{FF2B5EF4-FFF2-40B4-BE49-F238E27FC236}">
                <a16:creationId xmlns:a16="http://schemas.microsoft.com/office/drawing/2014/main" id="{244B9C15-8AF3-2016-8254-EC017456623B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1797050" y="3854450"/>
            <a:ext cx="8559800" cy="617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b="1">
                <a:cs typeface="Gill Sans Light" panose="020B0302020104020203" pitchFamily="34" charset="-79"/>
              </a:rPr>
              <a:t>Baseline Feasibility Analysis</a:t>
            </a:r>
          </a:p>
        </p:txBody>
      </p:sp>
      <p:sp>
        <p:nvSpPr>
          <p:cNvPr id="17411" name="Text Placeholder 2">
            <a:extLst>
              <a:ext uri="{FF2B5EF4-FFF2-40B4-BE49-F238E27FC236}">
                <a16:creationId xmlns:a16="http://schemas.microsoft.com/office/drawing/2014/main" id="{57EA8FE7-3F10-16CA-EC9A-8F1949634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4668838"/>
            <a:ext cx="85598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endParaRPr lang="en-US" altLang="en-US" sz="2800">
              <a:solidFill>
                <a:schemeClr val="bg1"/>
              </a:solidFill>
              <a:latin typeface="Trebuchet MS" panose="020B0703020202090204" pitchFamily="34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2979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E297B3-D083-EF5B-9FCD-4BC720F3CF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" y="858297"/>
            <a:ext cx="10972801" cy="5640134"/>
          </a:xfrm>
        </p:spPr>
        <p:txBody>
          <a:bodyPr>
            <a:normAutofit/>
          </a:bodyPr>
          <a:lstStyle/>
          <a:p>
            <a:r>
              <a:rPr lang="en-US"/>
              <a:t>Increase in density </a:t>
            </a:r>
            <a:r>
              <a:rPr lang="en-US">
                <a:sym typeface="Wingdings" pitchFamily="2" charset="2"/>
              </a:rPr>
              <a:t> greater feasibility than single family</a:t>
            </a:r>
          </a:p>
          <a:p>
            <a:r>
              <a:rPr lang="en-US">
                <a:sym typeface="Wingdings" pitchFamily="2" charset="2"/>
              </a:rPr>
              <a:t>Likely to see diversity of housing (including unit size / bedroom count)</a:t>
            </a:r>
            <a:endParaRPr lang="en-US"/>
          </a:p>
          <a:p>
            <a:r>
              <a:rPr lang="en-US"/>
              <a:t>Ownership is typically more feasible than rental</a:t>
            </a:r>
          </a:p>
          <a:p>
            <a:r>
              <a:rPr lang="en-US"/>
              <a:t>Townhouse-type developments are the most feasible followed multiplex </a:t>
            </a:r>
          </a:p>
          <a:p>
            <a:r>
              <a:rPr lang="en-US"/>
              <a:t>Some rental types are less feasible due mostly to market dynamics</a:t>
            </a:r>
          </a:p>
          <a:p>
            <a:r>
              <a:rPr lang="en-US"/>
              <a:t>The type and the amount of housing built will vary greatly by market area</a:t>
            </a:r>
          </a:p>
          <a:p>
            <a:pPr lvl="1"/>
            <a:r>
              <a:rPr lang="en-US"/>
              <a:t>More housing diversity in “medium” and “high” market areas </a:t>
            </a:r>
          </a:p>
          <a:p>
            <a:pPr lvl="1"/>
            <a:r>
              <a:rPr lang="en-US"/>
              <a:t>Less development activity in “low” market areas. </a:t>
            </a:r>
          </a:p>
          <a:p>
            <a:endParaRPr lang="en-US"/>
          </a:p>
          <a:p>
            <a:endParaRPr lang="en-US" sz="360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6B5FD8E-08A5-64B3-5D14-D7E3ED17FB1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Key Findings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DFD4E-0803-AB2E-4385-D58602FC6E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FBC7169-24C2-D246-B008-A58E5EFCAB2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709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6EBC04C2-24DA-98D0-6201-BF29CF4EA17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Unit type and high market price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53124-BDD8-AE7A-C8A1-077678DE1C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BF3EFA-F3D2-6E47-A922-BDC3AB486B7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96D90E5-F12B-286F-1D0B-DDFA376AD6A0}"/>
              </a:ext>
            </a:extLst>
          </p:cNvPr>
          <p:cNvGraphicFramePr>
            <a:graphicFrameLocks noGrp="1"/>
          </p:cNvGraphicFramePr>
          <p:nvPr/>
        </p:nvGraphicFramePr>
        <p:xfrm>
          <a:off x="990888" y="1325742"/>
          <a:ext cx="9970442" cy="4610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734">
                  <a:extLst>
                    <a:ext uri="{9D8B030D-6E8A-4147-A177-3AD203B41FA5}">
                      <a16:colId xmlns:a16="http://schemas.microsoft.com/office/drawing/2014/main" val="4220100853"/>
                    </a:ext>
                  </a:extLst>
                </a:gridCol>
                <a:gridCol w="1641947">
                  <a:extLst>
                    <a:ext uri="{9D8B030D-6E8A-4147-A177-3AD203B41FA5}">
                      <a16:colId xmlns:a16="http://schemas.microsoft.com/office/drawing/2014/main" val="2050873030"/>
                    </a:ext>
                  </a:extLst>
                </a:gridCol>
                <a:gridCol w="1586601">
                  <a:extLst>
                    <a:ext uri="{9D8B030D-6E8A-4147-A177-3AD203B41FA5}">
                      <a16:colId xmlns:a16="http://schemas.microsoft.com/office/drawing/2014/main" val="3279165259"/>
                    </a:ext>
                  </a:extLst>
                </a:gridCol>
                <a:gridCol w="1736580">
                  <a:extLst>
                    <a:ext uri="{9D8B030D-6E8A-4147-A177-3AD203B41FA5}">
                      <a16:colId xmlns:a16="http://schemas.microsoft.com/office/drawing/2014/main" val="4132182417"/>
                    </a:ext>
                  </a:extLst>
                </a:gridCol>
                <a:gridCol w="1736580">
                  <a:extLst>
                    <a:ext uri="{9D8B030D-6E8A-4147-A177-3AD203B41FA5}">
                      <a16:colId xmlns:a16="http://schemas.microsoft.com/office/drawing/2014/main" val="1751620385"/>
                    </a:ext>
                  </a:extLst>
                </a:gridCol>
              </a:tblGrid>
              <a:tr h="58726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Average Net Unit Size (sf)*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Average Rent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Average Sales Price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Percent of AMI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508718950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Single family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2,300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N/A**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$925,000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190%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1632617402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Duplex (side by side)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1,900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$825,000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158%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2496620051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3 Townhouses w/garages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1,400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$615,000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121%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3060179663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4 Townhouses w/garages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1,113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$490,000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113%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1322232721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6 Townhouses w/ no parking</a:t>
                      </a:r>
                    </a:p>
                  </a:txBody>
                  <a:tcPr marL="108027" marR="108027" marT="54014" marB="540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1,000</a:t>
                      </a:r>
                    </a:p>
                  </a:txBody>
                  <a:tcPr marL="108027" marR="108027" marT="54014" marB="540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$330,000</a:t>
                      </a:r>
                    </a:p>
                  </a:txBody>
                  <a:tcPr marL="108027" marR="108027" marT="54014" marB="540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84%</a:t>
                      </a:r>
                    </a:p>
                  </a:txBody>
                  <a:tcPr marL="108027" marR="108027" marT="54014" marB="54014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8381671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Fourplex</a:t>
                      </a:r>
                    </a:p>
                  </a:txBody>
                  <a:tcPr marL="108027" marR="108027" marT="54014" marB="540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1,099</a:t>
                      </a:r>
                    </a:p>
                  </a:txBody>
                  <a:tcPr marL="108027" marR="108027" marT="54014" marB="540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$1,980</a:t>
                      </a:r>
                    </a:p>
                  </a:txBody>
                  <a:tcPr marL="108027" marR="108027" marT="54014" marB="540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81%</a:t>
                      </a:r>
                    </a:p>
                  </a:txBody>
                  <a:tcPr marL="108027" marR="108027" marT="54014" marB="54014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45713882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 err="1"/>
                        <a:t>Sixplex</a:t>
                      </a:r>
                      <a:endParaRPr lang="en-US" sz="1600"/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898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$1,620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66%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3992900835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Courtyard Housing, detached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1,050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$2,230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91%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4226566236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Courtyard Housing, attached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1,361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$2,890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99%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1451136004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Small Multiplex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904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$2,060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84%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1931543251"/>
                  </a:ext>
                </a:extLst>
              </a:tr>
              <a:tr h="364960">
                <a:tc>
                  <a:txBody>
                    <a:bodyPr/>
                    <a:lstStyle/>
                    <a:p>
                      <a:r>
                        <a:rPr lang="en-US" sz="1600"/>
                        <a:t>Medium Multiplex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680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$1,500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N/A</a:t>
                      </a:r>
                    </a:p>
                  </a:txBody>
                  <a:tcPr marL="108027" marR="108027" marT="54014" marB="54014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78%</a:t>
                      </a:r>
                    </a:p>
                  </a:txBody>
                  <a:tcPr marL="108027" marR="108027" marT="54014" marB="54014"/>
                </a:tc>
                <a:extLst>
                  <a:ext uri="{0D108BD9-81ED-4DB2-BD59-A6C34878D82A}">
                    <a16:rowId xmlns:a16="http://schemas.microsoft.com/office/drawing/2014/main" val="40323018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48F2B4E-2408-71DB-739D-B663CF52208D}"/>
              </a:ext>
            </a:extLst>
          </p:cNvPr>
          <p:cNvSpPr txBox="1"/>
          <p:nvPr/>
        </p:nvSpPr>
        <p:spPr>
          <a:xfrm>
            <a:off x="1071931" y="6043920"/>
            <a:ext cx="9602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*Net of garage space if applicable. </a:t>
            </a:r>
          </a:p>
          <a:p>
            <a:pPr algn="l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**Though zoning does not regulate by tenure, the market tends to relate certain forms with rental or ownership. We therefore selected either a rental or ownership assumption for each form.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A1DCF-FDC7-2771-3210-51CD8B32AAFB}"/>
              </a:ext>
            </a:extLst>
          </p:cNvPr>
          <p:cNvSpPr txBox="1"/>
          <p:nvPr/>
        </p:nvSpPr>
        <p:spPr>
          <a:xfrm>
            <a:off x="760759" y="944386"/>
            <a:ext cx="10430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>
                <a:latin typeface="+mn-lt"/>
              </a:rPr>
              <a:t>Below assumptions are a representation of what was considered reasonable for the higher market areas</a:t>
            </a:r>
          </a:p>
        </p:txBody>
      </p:sp>
    </p:spTree>
    <p:extLst>
      <p:ext uri="{BB962C8B-B14F-4D97-AF65-F5344CB8AC3E}">
        <p14:creationId xmlns:p14="http://schemas.microsoft.com/office/powerpoint/2010/main" val="217912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6EBC04C2-24DA-98D0-6201-BF29CF4EA17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US"/>
              <a:t>Results – High Market Area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53124-BDD8-AE7A-C8A1-077678DE1C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BBF3EFA-F3D2-6E47-A922-BDC3AB486B78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F5A96-7745-B28F-9538-3ADAE6D47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44" y="959357"/>
            <a:ext cx="10871777" cy="56750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FC7CF4-5BDB-502E-E879-8A62296C5C04}"/>
              </a:ext>
            </a:extLst>
          </p:cNvPr>
          <p:cNvSpPr txBox="1"/>
          <p:nvPr/>
        </p:nvSpPr>
        <p:spPr>
          <a:xfrm>
            <a:off x="5574622" y="770087"/>
            <a:ext cx="6093994" cy="156966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prstDash val="lgDash"/>
          </a:ln>
        </p:spPr>
        <p:txBody>
          <a:bodyPr wrap="square">
            <a:spAutoFit/>
          </a:bodyPr>
          <a:lstStyle/>
          <a:p>
            <a:r>
              <a:rPr lang="en-US" sz="1600"/>
              <a:t>Key findings: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ym typeface="Wingdings" pitchFamily="2" charset="2"/>
              </a:rPr>
              <a:t>Greater feasibility than single 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ym typeface="Wingdings" pitchFamily="2" charset="2"/>
              </a:rPr>
              <a:t>Ownership is typically more feasible than rental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Townhouse-type developments are the most feasible followed multiplex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Some rental types are less feasible due mostly to market dynamics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1FF1FA-2D43-9EC7-FD85-C7EE49678EF2}"/>
              </a:ext>
            </a:extLst>
          </p:cNvPr>
          <p:cNvCxnSpPr/>
          <p:nvPr/>
        </p:nvCxnSpPr>
        <p:spPr>
          <a:xfrm>
            <a:off x="1732548" y="3477128"/>
            <a:ext cx="9498805" cy="0"/>
          </a:xfrm>
          <a:prstGeom prst="line">
            <a:avLst/>
          </a:prstGeom>
          <a:ln w="19050">
            <a:solidFill>
              <a:srgbClr val="4EABB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93B5CA-ACC6-2C1B-C6AE-C91AAA4D1170}"/>
              </a:ext>
            </a:extLst>
          </p:cNvPr>
          <p:cNvGrpSpPr/>
          <p:nvPr/>
        </p:nvGrpSpPr>
        <p:grpSpPr>
          <a:xfrm>
            <a:off x="1092686" y="813675"/>
            <a:ext cx="1101923" cy="677108"/>
            <a:chOff x="1181586" y="815798"/>
            <a:chExt cx="1101923" cy="67710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CD527D-721D-4AC1-4561-F70D47525B6E}"/>
                </a:ext>
              </a:extLst>
            </p:cNvPr>
            <p:cNvSpPr txBox="1"/>
            <p:nvPr/>
          </p:nvSpPr>
          <p:spPr>
            <a:xfrm>
              <a:off x="1181586" y="815798"/>
              <a:ext cx="1101923" cy="67710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Legend</a:t>
              </a:r>
            </a:p>
            <a:p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  Ownership</a:t>
              </a:r>
            </a:p>
            <a:p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     Rental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703BB2-0AA3-79FD-4C25-A37CF54A2ECA}"/>
                </a:ext>
              </a:extLst>
            </p:cNvPr>
            <p:cNvSpPr/>
            <p:nvPr/>
          </p:nvSpPr>
          <p:spPr>
            <a:xfrm>
              <a:off x="1292192" y="1109668"/>
              <a:ext cx="143007" cy="133027"/>
            </a:xfrm>
            <a:prstGeom prst="rect">
              <a:avLst/>
            </a:prstGeom>
            <a:solidFill>
              <a:srgbClr val="4EAB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A7E83D-76EC-92E3-BC63-0E9389219F26}"/>
                </a:ext>
              </a:extLst>
            </p:cNvPr>
            <p:cNvSpPr/>
            <p:nvPr/>
          </p:nvSpPr>
          <p:spPr>
            <a:xfrm>
              <a:off x="1297005" y="1292249"/>
              <a:ext cx="143007" cy="133027"/>
            </a:xfrm>
            <a:prstGeom prst="rect">
              <a:avLst/>
            </a:prstGeom>
            <a:solidFill>
              <a:srgbClr val="4EABB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3073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5D2CC-7CD8-2D7E-D63F-DFE8D7F8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45" y="124992"/>
            <a:ext cx="10515600" cy="1325563"/>
          </a:xfrm>
        </p:spPr>
        <p:txBody>
          <a:bodyPr/>
          <a:lstStyle/>
          <a:p>
            <a:r>
              <a:rPr lang="en-US"/>
              <a:t>Revised project schedule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A468C1-7793-5087-A384-C1DCF24397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051236"/>
              </p:ext>
            </p:extLst>
          </p:nvPr>
        </p:nvGraphicFramePr>
        <p:xfrm>
          <a:off x="704220" y="0"/>
          <a:ext cx="9668838" cy="4359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2F887-2CA7-1F71-5B89-7131D17A3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E7096E-1C57-6192-846C-FD392397CF61}"/>
              </a:ext>
            </a:extLst>
          </p:cNvPr>
          <p:cNvGrpSpPr/>
          <p:nvPr/>
        </p:nvGrpSpPr>
        <p:grpSpPr>
          <a:xfrm>
            <a:off x="685885" y="2933195"/>
            <a:ext cx="10067825" cy="1637473"/>
            <a:chOff x="685885" y="2933195"/>
            <a:chExt cx="10067825" cy="16374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40C480C-DEFA-74D4-48E6-0F6A6AE83023}"/>
                </a:ext>
              </a:extLst>
            </p:cNvPr>
            <p:cNvSpPr txBox="1"/>
            <p:nvPr/>
          </p:nvSpPr>
          <p:spPr>
            <a:xfrm>
              <a:off x="685885" y="2933195"/>
              <a:ext cx="322352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Develop full package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EIS Consultation</a:t>
              </a:r>
            </a:p>
            <a:p>
              <a:endParaRPr lang="en-US" sz="2000"/>
            </a:p>
            <a:p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FCB0D8-9F83-44B0-D64A-7D3BE64BD08E}"/>
                </a:ext>
              </a:extLst>
            </p:cNvPr>
            <p:cNvSpPr txBox="1"/>
            <p:nvPr/>
          </p:nvSpPr>
          <p:spPr>
            <a:xfrm>
              <a:off x="4308400" y="2939452"/>
              <a:ext cx="276758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i="1">
                  <a:solidFill>
                    <a:srgbClr val="0070C0"/>
                  </a:solidFill>
                </a:rPr>
                <a:t>Planning Commission Public Hearing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b="1" i="1">
                  <a:solidFill>
                    <a:srgbClr val="0070C0"/>
                  </a:solidFill>
                </a:rPr>
                <a:t>Release Draft EIS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Planning Commission recommendation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1A2928-FB86-3ABF-BF21-ED0251D4152B}"/>
                </a:ext>
              </a:extLst>
            </p:cNvPr>
            <p:cNvSpPr txBox="1"/>
            <p:nvPr/>
          </p:nvSpPr>
          <p:spPr>
            <a:xfrm>
              <a:off x="7873961" y="2945186"/>
              <a:ext cx="287974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City Council review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Release Final EIS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Council Public Hearing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/>
                <a:t>Council action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75283CC-88A4-8554-7AA3-1AADB8321F71}"/>
              </a:ext>
            </a:extLst>
          </p:cNvPr>
          <p:cNvSpPr txBox="1"/>
          <p:nvPr/>
        </p:nvSpPr>
        <p:spPr>
          <a:xfrm>
            <a:off x="4567814" y="4847672"/>
            <a:ext cx="4498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Ongoing engagement throughout</a:t>
            </a:r>
          </a:p>
          <a:p>
            <a:endParaRPr lang="en-US" sz="2400" b="1" i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DD533-8FB4-A784-04A5-B1B5FBE256AB}"/>
              </a:ext>
            </a:extLst>
          </p:cNvPr>
          <p:cNvSpPr txBox="1">
            <a:spLocks/>
          </p:cNvSpPr>
          <p:nvPr/>
        </p:nvSpPr>
        <p:spPr>
          <a:xfrm>
            <a:off x="685885" y="4023324"/>
            <a:ext cx="3056489" cy="1523931"/>
          </a:xfrm>
          <a:prstGeom prst="rect">
            <a:avLst/>
          </a:prstGeom>
          <a:solidFill>
            <a:srgbClr val="D3E5E5"/>
          </a:solidFill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/>
              <a:t>INPUTS</a:t>
            </a:r>
          </a:p>
          <a:p>
            <a:r>
              <a:rPr lang="en-US" sz="2000"/>
              <a:t>Round 1 engagement</a:t>
            </a:r>
          </a:p>
          <a:p>
            <a:r>
              <a:rPr lang="en-US" sz="2000"/>
              <a:t>2023 legislative direction</a:t>
            </a:r>
          </a:p>
          <a:p>
            <a:r>
              <a:rPr lang="en-US" sz="2000"/>
              <a:t>Round 2 engagement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6613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963043-473D-78F3-5294-DF1508A1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" y="1810139"/>
            <a:ext cx="11464637" cy="4869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00506A-980C-AFD4-6197-884105D2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30" y="473777"/>
            <a:ext cx="8424931" cy="731424"/>
          </a:xfrm>
        </p:spPr>
        <p:txBody>
          <a:bodyPr>
            <a:normAutofit fontScale="90000"/>
          </a:bodyPr>
          <a:lstStyle/>
          <a:p>
            <a:r>
              <a:rPr lang="en-US" dirty="0"/>
              <a:t>Site Planning exercise – </a:t>
            </a:r>
            <a:r>
              <a:rPr lang="en-US" b="0" i="1" dirty="0"/>
              <a:t>thanks </a:t>
            </a:r>
            <a:r>
              <a:rPr lang="en-US" b="0" i="1" dirty="0" err="1"/>
              <a:t>SubCommittee</a:t>
            </a:r>
            <a:r>
              <a:rPr lang="en-US" b="0" i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D66EF-BBE4-9346-1B9B-40C8D59AC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4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SCENARIOS – </a:t>
            </a:r>
            <a:r>
              <a:rPr lang="en-US" i="1" dirty="0"/>
              <a:t>work in progress…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D52EC-A7DC-D1F9-E66F-86F5D729A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0C2C18-DE75-3330-C697-6D10F224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2" y="70960"/>
            <a:ext cx="4090164" cy="21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24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A4525-3F7B-C329-31E2-2F46CAB1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planning – study will include…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08647-F2A2-4CF9-76DF-66526215C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5" y="1690688"/>
            <a:ext cx="10515600" cy="4351338"/>
          </a:xfrm>
        </p:spPr>
        <p:txBody>
          <a:bodyPr/>
          <a:lstStyle/>
          <a:p>
            <a:r>
              <a:rPr lang="en-US" dirty="0"/>
              <a:t>Zoning and standards (setbacks, FAR, trees, amenity space,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Frontage improvements (curb, gutter, sidewalk)</a:t>
            </a:r>
          </a:p>
          <a:p>
            <a:r>
              <a:rPr lang="en-US" dirty="0"/>
              <a:t>Parking (cars, bikes), driveways, pedestrian access</a:t>
            </a:r>
          </a:p>
          <a:p>
            <a:r>
              <a:rPr lang="en-US" dirty="0"/>
              <a:t>Utilities (Solid waste, water, power, stormwater)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In discussions now with city review groups on standards updates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844019-A158-8058-3C1F-52173BB08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1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F171B-4A8A-6143-FB45-5963648E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388" y="70960"/>
            <a:ext cx="10515600" cy="1325563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DFD0A-1D2C-7892-731C-60E349960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885" y="1047200"/>
            <a:ext cx="10244915" cy="43698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Seeking guidance on </a:t>
            </a:r>
          </a:p>
          <a:p>
            <a:r>
              <a:rPr lang="en-US" sz="1800" b="1" dirty="0">
                <a:solidFill>
                  <a:schemeClr val="accent2"/>
                </a:solidFill>
              </a:rPr>
              <a:t>Building Design Standards</a:t>
            </a:r>
            <a:r>
              <a:rPr lang="en-US" sz="1800" b="1" dirty="0"/>
              <a:t> </a:t>
            </a:r>
            <a:r>
              <a:rPr lang="en-US" sz="1800" dirty="0"/>
              <a:t>(organized around proposed housing types, building placement, access and parking, building width and depth, building articulation)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Unit Lot Subdivisions</a:t>
            </a:r>
            <a:r>
              <a:rPr lang="en-US" sz="1800" b="1" dirty="0"/>
              <a:t> </a:t>
            </a:r>
            <a:r>
              <a:rPr lang="en-US" sz="1800" dirty="0"/>
              <a:t>(allowing separate ownership of attached and detached middle housing on a single parent lot)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Residential Target Area</a:t>
            </a:r>
            <a:r>
              <a:rPr lang="en-US" sz="1800" b="1" dirty="0"/>
              <a:t> </a:t>
            </a:r>
            <a:r>
              <a:rPr lang="en-US" sz="1800" dirty="0"/>
              <a:t>(adding areas the Multifamily Tax Exemption can be used)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Land Uses</a:t>
            </a:r>
            <a:r>
              <a:rPr lang="en-US" sz="1800" b="1" dirty="0"/>
              <a:t> </a:t>
            </a:r>
            <a:r>
              <a:rPr lang="en-US" sz="1800" dirty="0"/>
              <a:t>(accommodating middle housing and adjusting standards for Special Needs Housing, Non-residential uses in residential zones, and Short-term Rentals)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Building Code Changes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Visitability</a:t>
            </a:r>
            <a:r>
              <a:rPr lang="en-US" sz="1800" dirty="0"/>
              <a:t>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Bonus Program</a:t>
            </a:r>
            <a:r>
              <a:rPr lang="en-US" sz="1800" b="1" dirty="0"/>
              <a:t> </a:t>
            </a:r>
            <a:r>
              <a:rPr lang="en-US" sz="1800" dirty="0"/>
              <a:t>(affordability levels to target)</a:t>
            </a:r>
            <a:endParaRPr lang="en-US" sz="1800" dirty="0"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</a:rPr>
              <a:t>Middle Housing Market Feasibility</a:t>
            </a:r>
            <a:endParaRPr lang="en-US" sz="1800" dirty="0">
              <a:solidFill>
                <a:schemeClr val="accent2"/>
              </a:solidFill>
              <a:cs typeface="Calibri"/>
            </a:endParaRPr>
          </a:p>
          <a:p>
            <a:r>
              <a:rPr lang="en-US" sz="1800" b="1" dirty="0">
                <a:solidFill>
                  <a:schemeClr val="accent2"/>
                </a:solidFill>
                <a:cs typeface="Calibri"/>
              </a:rPr>
              <a:t>Round 3 Engagement</a:t>
            </a:r>
            <a:r>
              <a:rPr lang="en-US" sz="1800" b="1" dirty="0">
                <a:solidFill>
                  <a:srgbClr val="000000"/>
                </a:solidFill>
                <a:cs typeface="Calibri"/>
              </a:rPr>
              <a:t> </a:t>
            </a:r>
            <a:endParaRPr lang="en-US" sz="1800" b="1" dirty="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endParaRPr lang="en-US" sz="3200" dirty="0">
              <a:cs typeface="Calibri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ED7D5-B239-F3CC-11D0-2AC51BC6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51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3BF6C3-1817-1199-07A7-9B1B43E538AE}"/>
              </a:ext>
            </a:extLst>
          </p:cNvPr>
          <p:cNvSpPr txBox="1">
            <a:spLocks/>
          </p:cNvSpPr>
          <p:nvPr/>
        </p:nvSpPr>
        <p:spPr>
          <a:xfrm>
            <a:off x="318018" y="0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Housing Types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C787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754693-DC25-6E2C-728A-ACB8B2C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AB36E-633F-03D6-75C9-D5C75754F5B9}"/>
              </a:ext>
            </a:extLst>
          </p:cNvPr>
          <p:cNvGrpSpPr/>
          <p:nvPr/>
        </p:nvGrpSpPr>
        <p:grpSpPr>
          <a:xfrm>
            <a:off x="318018" y="2819543"/>
            <a:ext cx="11584459" cy="2467200"/>
            <a:chOff x="329354" y="2908799"/>
            <a:chExt cx="11584459" cy="24672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6F51687-3AD6-059B-86DB-F84A3BD196F4}"/>
                </a:ext>
              </a:extLst>
            </p:cNvPr>
            <p:cNvGrpSpPr/>
            <p:nvPr/>
          </p:nvGrpSpPr>
          <p:grpSpPr>
            <a:xfrm>
              <a:off x="4814558" y="2908799"/>
              <a:ext cx="2029001" cy="2441239"/>
              <a:chOff x="4805241" y="3600053"/>
              <a:chExt cx="2029001" cy="2441239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4945F2-EBE2-D677-8049-2046D2BB8834}"/>
                  </a:ext>
                </a:extLst>
              </p:cNvPr>
              <p:cNvSpPr txBox="1"/>
              <p:nvPr/>
            </p:nvSpPr>
            <p:spPr>
              <a:xfrm>
                <a:off x="4805241" y="4148466"/>
                <a:ext cx="2029001" cy="189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multi-story building with access to the street from its front door; it is always attached to 2 to 5 other Rowhouses, which together create a “Rowhouse Cluster”.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itle 1">
                <a:extLst>
                  <a:ext uri="{FF2B5EF4-FFF2-40B4-BE49-F238E27FC236}">
                    <a16:creationId xmlns:a16="http://schemas.microsoft.com/office/drawing/2014/main" id="{91780C8B-4467-0793-4A6D-B17B04EC42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12276" y="3600053"/>
                <a:ext cx="1250423" cy="73857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rgbClr val="1C787A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Rowhouse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60EFDF-9998-02C7-30FB-18C792A16675}"/>
                </a:ext>
              </a:extLst>
            </p:cNvPr>
            <p:cNvGrpSpPr/>
            <p:nvPr/>
          </p:nvGrpSpPr>
          <p:grpSpPr>
            <a:xfrm>
              <a:off x="329354" y="2939285"/>
              <a:ext cx="1923673" cy="2436714"/>
              <a:chOff x="361797" y="3606903"/>
              <a:chExt cx="1923673" cy="2436714"/>
            </a:xfrm>
          </p:grpSpPr>
          <p:sp>
            <p:nvSpPr>
              <p:cNvPr id="16" name="Title 1">
                <a:extLst>
                  <a:ext uri="{FF2B5EF4-FFF2-40B4-BE49-F238E27FC236}">
                    <a16:creationId xmlns:a16="http://schemas.microsoft.com/office/drawing/2014/main" id="{BAFEA475-B631-6B83-A1C0-F3B4BCDDE9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797" y="3606903"/>
                <a:ext cx="1552972" cy="73857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rgbClr val="1C787A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err="1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Houseplex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*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4B716AE-CE67-5BF3-D576-4F25E2B48281}"/>
                  </a:ext>
                </a:extLst>
              </p:cNvPr>
              <p:cNvSpPr txBox="1"/>
              <p:nvPr/>
            </p:nvSpPr>
            <p:spPr>
              <a:xfrm>
                <a:off x="361797" y="4150791"/>
                <a:ext cx="1923673" cy="1892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single building with 1-6 units, which is generally the size of a single-family house and includes an entry from the street and a backyard.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AEC8DD-FDB8-C46E-9204-EBB4B5DBEBB3}"/>
                </a:ext>
              </a:extLst>
            </p:cNvPr>
            <p:cNvGrpSpPr/>
            <p:nvPr/>
          </p:nvGrpSpPr>
          <p:grpSpPr>
            <a:xfrm>
              <a:off x="2406390" y="2939285"/>
              <a:ext cx="2854379" cy="2009081"/>
              <a:chOff x="2465722" y="3606903"/>
              <a:chExt cx="2854379" cy="2009081"/>
            </a:xfrm>
          </p:grpSpPr>
          <p:sp>
            <p:nvSpPr>
              <p:cNvPr id="17" name="Title 1">
                <a:extLst>
                  <a:ext uri="{FF2B5EF4-FFF2-40B4-BE49-F238E27FC236}">
                    <a16:creationId xmlns:a16="http://schemas.microsoft.com/office/drawing/2014/main" id="{D707BA61-52A9-41F9-3BF7-336B014EBB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80024" y="3606903"/>
                <a:ext cx="2840077" cy="73857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rgbClr val="1C787A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Backyard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 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Building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765C217-154F-FA1F-0738-39B0829932E6}"/>
                  </a:ext>
                </a:extLst>
              </p:cNvPr>
              <p:cNvSpPr txBox="1"/>
              <p:nvPr/>
            </p:nvSpPr>
            <p:spPr>
              <a:xfrm>
                <a:off x="2465722" y="4123268"/>
                <a:ext cx="1997252" cy="1492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building located behind another structure at the rear of a lot</a:t>
                </a:r>
                <a:r>
                  <a:rPr lang="en-US" sz="1300">
                    <a:latin typeface="Calibri" panose="020F0502020204030204"/>
                  </a:rPr>
                  <a:t>. It is accessed from a shared or private path from the street. May contain 1-6 units.</a:t>
                </a: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ADDEC0-85BB-1C33-DC01-92F28BC5FEAA}"/>
                </a:ext>
              </a:extLst>
            </p:cNvPr>
            <p:cNvGrpSpPr/>
            <p:nvPr/>
          </p:nvGrpSpPr>
          <p:grpSpPr>
            <a:xfrm>
              <a:off x="7261510" y="2942619"/>
              <a:ext cx="2099818" cy="2276079"/>
              <a:chOff x="7264072" y="3606903"/>
              <a:chExt cx="2099818" cy="2276079"/>
            </a:xfrm>
          </p:grpSpPr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B15CEE2D-80E2-D2F9-66BF-113E557C88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64072" y="3606903"/>
                <a:ext cx="2099818" cy="73857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rgbClr val="1C787A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Courtyard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 </a:t>
                </a: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Housing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FC04F5-C6BC-5B61-9792-FF2297B5E4D4}"/>
                  </a:ext>
                </a:extLst>
              </p:cNvPr>
              <p:cNvSpPr txBox="1"/>
              <p:nvPr/>
            </p:nvSpPr>
            <p:spPr>
              <a:xfrm>
                <a:off x="7287827" y="4190211"/>
                <a:ext cx="2032985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group of detached or attached units arranged around a shared courtyard which is a shared social space which takes the place of private back yards. </a:t>
                </a:r>
                <a:b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b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6C9586-E287-57D6-F02F-618413AFD217}"/>
                </a:ext>
              </a:extLst>
            </p:cNvPr>
            <p:cNvGrpSpPr/>
            <p:nvPr/>
          </p:nvGrpSpPr>
          <p:grpSpPr>
            <a:xfrm>
              <a:off x="9809522" y="2939285"/>
              <a:ext cx="2104291" cy="1836550"/>
              <a:chOff x="9774806" y="3606903"/>
              <a:chExt cx="2104291" cy="1836550"/>
            </a:xfrm>
          </p:grpSpPr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3AED53E7-3BCA-0D6E-E8B0-1244B9C650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79279" y="3606903"/>
                <a:ext cx="2099818" cy="73857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rgbClr val="1C787A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>
                    <a:ln>
                      <a:noFill/>
                    </a:ln>
                    <a:solidFill>
                      <a:schemeClr val="accent2"/>
                    </a:solidFill>
                    <a:effectLst/>
                    <a:uLnTx/>
                    <a:uFillTx/>
                    <a:latin typeface="Calibri Light" panose="020F0302020204030204"/>
                    <a:ea typeface="+mj-lt"/>
                    <a:cs typeface="Calibri Light" panose="020F0302020204030204"/>
                  </a:rPr>
                  <a:t>Multiplex</a:t>
                </a: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13B5C74-C964-ACF5-7F64-56425261C2BB}"/>
                  </a:ext>
                </a:extLst>
              </p:cNvPr>
              <p:cNvSpPr txBox="1"/>
              <p:nvPr/>
            </p:nvSpPr>
            <p:spPr>
              <a:xfrm>
                <a:off x="9774806" y="4150791"/>
                <a:ext cx="199725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 medium building consisting of 7 or more stacked units with the appearance of a large house or a small apartment building. </a:t>
                </a: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A2AC42E-CCAC-E5E3-A1CE-220FE536589D}"/>
              </a:ext>
            </a:extLst>
          </p:cNvPr>
          <p:cNvSpPr txBox="1"/>
          <p:nvPr/>
        </p:nvSpPr>
        <p:spPr>
          <a:xfrm>
            <a:off x="274940" y="4749593"/>
            <a:ext cx="194742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chemeClr val="accent2"/>
                </a:solidFill>
                <a:latin typeface="Calibri" panose="020F0502020204030204"/>
              </a:rPr>
              <a:t>*AKA “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House, Duplex, Triplex, </a:t>
            </a:r>
            <a:r>
              <a:rPr lang="en-US" sz="1200">
                <a:solidFill>
                  <a:schemeClr val="accent2"/>
                </a:solidFill>
                <a:latin typeface="Calibri" panose="020F0502020204030204"/>
              </a:rPr>
              <a:t>4-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plex, </a:t>
            </a:r>
            <a:r>
              <a:rPr lang="en-US" sz="1200">
                <a:solidFill>
                  <a:schemeClr val="accent2"/>
                </a:solidFill>
                <a:latin typeface="Calibri" panose="020F0502020204030204"/>
              </a:rPr>
              <a:t>5-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plex, </a:t>
            </a:r>
            <a:r>
              <a:rPr lang="en-US" sz="1200">
                <a:solidFill>
                  <a:schemeClr val="accent2"/>
                </a:solidFill>
                <a:latin typeface="Calibri" panose="020F0502020204030204"/>
              </a:rPr>
              <a:t>6-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plex 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Houseplex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including SF homes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CBCB9D-4392-5E35-BEC3-0F0D1CB7B5B1}"/>
              </a:ext>
            </a:extLst>
          </p:cNvPr>
          <p:cNvGrpSpPr/>
          <p:nvPr/>
        </p:nvGrpSpPr>
        <p:grpSpPr>
          <a:xfrm>
            <a:off x="200150" y="1053750"/>
            <a:ext cx="11791700" cy="1833255"/>
            <a:chOff x="207318" y="1587485"/>
            <a:chExt cx="11791700" cy="1833255"/>
          </a:xfrm>
        </p:grpSpPr>
        <p:pic>
          <p:nvPicPr>
            <p:cNvPr id="12" name="Picture 11" descr="A computer screen shot of a computer&#10;&#10;Description automatically generated">
              <a:extLst>
                <a:ext uri="{FF2B5EF4-FFF2-40B4-BE49-F238E27FC236}">
                  <a16:creationId xmlns:a16="http://schemas.microsoft.com/office/drawing/2014/main" id="{39A74EBB-1E30-F0E3-35A5-650AAAD0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5" t="14537" r="3698" b="61894"/>
            <a:stretch/>
          </p:blipFill>
          <p:spPr>
            <a:xfrm>
              <a:off x="9555117" y="1587485"/>
              <a:ext cx="2443901" cy="161636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4DBF61F-1086-4A6C-F66D-D60F0B902C4F}"/>
                </a:ext>
              </a:extLst>
            </p:cNvPr>
            <p:cNvGrpSpPr/>
            <p:nvPr/>
          </p:nvGrpSpPr>
          <p:grpSpPr>
            <a:xfrm>
              <a:off x="207318" y="1626906"/>
              <a:ext cx="9222409" cy="1793834"/>
              <a:chOff x="207318" y="1626906"/>
              <a:chExt cx="9222409" cy="1793834"/>
            </a:xfrm>
          </p:grpSpPr>
          <p:pic>
            <p:nvPicPr>
              <p:cNvPr id="10" name="Picture 9" descr="A diagram of a building&#10;&#10;Description automatically generated">
                <a:extLst>
                  <a:ext uri="{FF2B5EF4-FFF2-40B4-BE49-F238E27FC236}">
                    <a16:creationId xmlns:a16="http://schemas.microsoft.com/office/drawing/2014/main" id="{D6F6209F-630A-D4CA-BF02-DBED42DE8E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83" t="15559" r="7091" b="64207"/>
              <a:stretch/>
            </p:blipFill>
            <p:spPr>
              <a:xfrm>
                <a:off x="207318" y="1860030"/>
                <a:ext cx="2068113" cy="1387641"/>
              </a:xfrm>
              <a:prstGeom prst="rect">
                <a:avLst/>
              </a:prstGeom>
            </p:spPr>
          </p:pic>
          <p:pic>
            <p:nvPicPr>
              <p:cNvPr id="4" name="Picture 3" descr="A diagram of a building&#10;&#10;Description automatically generated">
                <a:extLst>
                  <a:ext uri="{FF2B5EF4-FFF2-40B4-BE49-F238E27FC236}">
                    <a16:creationId xmlns:a16="http://schemas.microsoft.com/office/drawing/2014/main" id="{F6B198E6-8030-9306-81A7-CBA2904E7C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83" t="14411" b="62020"/>
              <a:stretch/>
            </p:blipFill>
            <p:spPr>
              <a:xfrm>
                <a:off x="2241691" y="1804372"/>
                <a:ext cx="2443901" cy="1616368"/>
              </a:xfrm>
              <a:prstGeom prst="rect">
                <a:avLst/>
              </a:prstGeom>
            </p:spPr>
          </p:pic>
          <p:pic>
            <p:nvPicPr>
              <p:cNvPr id="14" name="Picture 13" descr="A diagram of a building&#10;&#10;Description automatically generated">
                <a:extLst>
                  <a:ext uri="{FF2B5EF4-FFF2-40B4-BE49-F238E27FC236}">
                    <a16:creationId xmlns:a16="http://schemas.microsoft.com/office/drawing/2014/main" id="{159D735D-DCAC-B694-B195-1CAD87ADD8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52" t="12223" r="2831" b="64208"/>
              <a:stretch/>
            </p:blipFill>
            <p:spPr>
              <a:xfrm>
                <a:off x="4460511" y="1626906"/>
                <a:ext cx="2443900" cy="161636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A45BB0E-24F7-947D-4A62-DDC649DD2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37131" y="1707348"/>
                <a:ext cx="2292596" cy="1455479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E78E1A-2A29-CA02-76D0-2C37D386F4C9}"/>
              </a:ext>
            </a:extLst>
          </p:cNvPr>
          <p:cNvSpPr txBox="1"/>
          <p:nvPr/>
        </p:nvSpPr>
        <p:spPr>
          <a:xfrm>
            <a:off x="4597985" y="522571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>
                <a:cs typeface="Calibri"/>
              </a:rPr>
              <a:t>Housing Types may be combined on a site</a:t>
            </a:r>
          </a:p>
        </p:txBody>
      </p:sp>
    </p:spTree>
    <p:extLst>
      <p:ext uri="{BB962C8B-B14F-4D97-AF65-F5344CB8AC3E}">
        <p14:creationId xmlns:p14="http://schemas.microsoft.com/office/powerpoint/2010/main" val="69962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different houses&#10;&#10;Description automatically generated">
            <a:extLst>
              <a:ext uri="{FF2B5EF4-FFF2-40B4-BE49-F238E27FC236}">
                <a16:creationId xmlns:a16="http://schemas.microsoft.com/office/drawing/2014/main" id="{C06A4A8A-8164-F130-EBF5-CAC2A6B95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96" y="1351774"/>
            <a:ext cx="3895093" cy="5040707"/>
          </a:xfrm>
          <a:prstGeom prst="rect">
            <a:avLst/>
          </a:prstGeom>
        </p:spPr>
      </p:pic>
      <p:pic>
        <p:nvPicPr>
          <p:cNvPr id="16" name="Picture 15" descr="A diagram of a building&#10;&#10;Description automatically generated">
            <a:extLst>
              <a:ext uri="{FF2B5EF4-FFF2-40B4-BE49-F238E27FC236}">
                <a16:creationId xmlns:a16="http://schemas.microsoft.com/office/drawing/2014/main" id="{82B07C37-4BDD-A4E8-8DAE-8F322E474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69" y="1374953"/>
            <a:ext cx="3895093" cy="504070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F11E32-8F73-F548-43E2-FD9560034A21}"/>
              </a:ext>
            </a:extLst>
          </p:cNvPr>
          <p:cNvSpPr/>
          <p:nvPr/>
        </p:nvSpPr>
        <p:spPr>
          <a:xfrm>
            <a:off x="2088915" y="1603275"/>
            <a:ext cx="3878701" cy="1475837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7DB8AC2-ABBB-006D-F557-845CCFCCF598}"/>
              </a:ext>
            </a:extLst>
          </p:cNvPr>
          <p:cNvSpPr/>
          <p:nvPr/>
        </p:nvSpPr>
        <p:spPr>
          <a:xfrm>
            <a:off x="2088915" y="3079113"/>
            <a:ext cx="3878701" cy="3055003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8365224-1E9A-E394-FEAE-A3CE5E129637}"/>
              </a:ext>
            </a:extLst>
          </p:cNvPr>
          <p:cNvSpPr/>
          <p:nvPr/>
        </p:nvSpPr>
        <p:spPr>
          <a:xfrm>
            <a:off x="6224384" y="1588615"/>
            <a:ext cx="3850406" cy="1727565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BF43C65-37A6-BFD7-6236-B06F9424B817}"/>
              </a:ext>
            </a:extLst>
          </p:cNvPr>
          <p:cNvSpPr/>
          <p:nvPr/>
        </p:nvSpPr>
        <p:spPr>
          <a:xfrm>
            <a:off x="6197561" y="3404158"/>
            <a:ext cx="3850406" cy="2729958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3F3D34B0-3D71-D1E9-0B87-E154C2436F4F}"/>
              </a:ext>
            </a:extLst>
          </p:cNvPr>
          <p:cNvSpPr/>
          <p:nvPr/>
        </p:nvSpPr>
        <p:spPr>
          <a:xfrm>
            <a:off x="214504" y="3404158"/>
            <a:ext cx="1672761" cy="785464"/>
          </a:xfrm>
          <a:prstGeom prst="wedgeRoundRectCallout">
            <a:avLst>
              <a:gd name="adj1" fmla="val 54310"/>
              <a:gd name="adj2" fmla="val 97917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2: Housing type examples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4FC5BB0-8C01-AF44-89E7-F9ACC0DCA365}"/>
              </a:ext>
            </a:extLst>
          </p:cNvPr>
          <p:cNvSpPr/>
          <p:nvPr/>
        </p:nvSpPr>
        <p:spPr>
          <a:xfrm>
            <a:off x="251505" y="1383319"/>
            <a:ext cx="1672761" cy="785464"/>
          </a:xfrm>
          <a:prstGeom prst="wedgeRoundRectCallout">
            <a:avLst>
              <a:gd name="adj1" fmla="val 55966"/>
              <a:gd name="adj2" fmla="val 100791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1: Housing type overview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3BF6C3-1817-1199-07A7-9B1B43E538AE}"/>
              </a:ext>
            </a:extLst>
          </p:cNvPr>
          <p:cNvSpPr txBox="1">
            <a:spLocks/>
          </p:cNvSpPr>
          <p:nvPr/>
        </p:nvSpPr>
        <p:spPr>
          <a:xfrm>
            <a:off x="318018" y="0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Building Design Standards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C787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754693-DC25-6E2C-728A-ACB8B2C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09690895-67AA-1513-B1BD-2129770596AB}"/>
              </a:ext>
            </a:extLst>
          </p:cNvPr>
          <p:cNvSpPr/>
          <p:nvPr/>
        </p:nvSpPr>
        <p:spPr>
          <a:xfrm>
            <a:off x="10200531" y="1603276"/>
            <a:ext cx="1672761" cy="964006"/>
          </a:xfrm>
          <a:prstGeom prst="wedgeRoundRectCallout">
            <a:avLst>
              <a:gd name="adj1" fmla="val -55019"/>
              <a:gd name="adj2" fmla="val 89293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3: Housing type plans &amp; diagrams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3BE17F7F-B905-EE77-0AEF-4B3A625A9520}"/>
              </a:ext>
            </a:extLst>
          </p:cNvPr>
          <p:cNvSpPr/>
          <p:nvPr/>
        </p:nvSpPr>
        <p:spPr>
          <a:xfrm>
            <a:off x="10202438" y="4064051"/>
            <a:ext cx="1672761" cy="964006"/>
          </a:xfrm>
          <a:prstGeom prst="wedgeRoundRectCallout">
            <a:avLst>
              <a:gd name="adj1" fmla="val -55019"/>
              <a:gd name="adj2" fmla="val 89293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4: Housing type standards table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80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building&#10;&#10;Description automatically generated">
            <a:extLst>
              <a:ext uri="{FF2B5EF4-FFF2-40B4-BE49-F238E27FC236}">
                <a16:creationId xmlns:a16="http://schemas.microsoft.com/office/drawing/2014/main" id="{AB5EA42C-72D4-D7D1-1A38-83D737BCB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7" t="40471" b="8664"/>
          <a:stretch/>
        </p:blipFill>
        <p:spPr>
          <a:xfrm>
            <a:off x="6141801" y="1062889"/>
            <a:ext cx="3965969" cy="5343735"/>
          </a:xfrm>
          <a:prstGeom prst="rect">
            <a:avLst/>
          </a:prstGeom>
        </p:spPr>
      </p:pic>
      <p:pic>
        <p:nvPicPr>
          <p:cNvPr id="15" name="Picture 14" descr="A diagram of a building&#10;&#10;Description automatically generated">
            <a:extLst>
              <a:ext uri="{FF2B5EF4-FFF2-40B4-BE49-F238E27FC236}">
                <a16:creationId xmlns:a16="http://schemas.microsoft.com/office/drawing/2014/main" id="{B44FB765-9C2B-4CA3-7756-FFD4A1697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0" r="50066" b="11824"/>
          <a:stretch/>
        </p:blipFill>
        <p:spPr>
          <a:xfrm>
            <a:off x="1831195" y="1062889"/>
            <a:ext cx="4053630" cy="5011908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04FC5BB0-8C01-AF44-89E7-F9ACC0DCA365}"/>
              </a:ext>
            </a:extLst>
          </p:cNvPr>
          <p:cNvSpPr/>
          <p:nvPr/>
        </p:nvSpPr>
        <p:spPr>
          <a:xfrm>
            <a:off x="251505" y="1400171"/>
            <a:ext cx="1672761" cy="964006"/>
          </a:xfrm>
          <a:prstGeom prst="wedgeRoundRectCallout">
            <a:avLst>
              <a:gd name="adj1" fmla="val 72543"/>
              <a:gd name="adj2" fmla="val -55840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how buildings sit on their lots and orient to the street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33BF6C3-1817-1199-07A7-9B1B43E538AE}"/>
              </a:ext>
            </a:extLst>
          </p:cNvPr>
          <p:cNvSpPr txBox="1">
            <a:spLocks/>
          </p:cNvSpPr>
          <p:nvPr/>
        </p:nvSpPr>
        <p:spPr>
          <a:xfrm>
            <a:off x="318018" y="0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lt"/>
                <a:cs typeface="Calibri Light" panose="020F0302020204030204"/>
              </a:rPr>
              <a:t>Building Design Standards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1C787A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754693-DC25-6E2C-728A-ACB8B2C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C2386AB-E2CE-06E1-453C-912BA0B45A3C}"/>
              </a:ext>
            </a:extLst>
          </p:cNvPr>
          <p:cNvSpPr/>
          <p:nvPr/>
        </p:nvSpPr>
        <p:spPr>
          <a:xfrm>
            <a:off x="251505" y="2955098"/>
            <a:ext cx="1672761" cy="1132355"/>
          </a:xfrm>
          <a:prstGeom prst="wedgeRoundRectCallout">
            <a:avLst>
              <a:gd name="adj1" fmla="val 76506"/>
              <a:gd name="adj2" fmla="val -56242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orientation &amp; dimensions for people and cars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4A8F73-E715-6F21-E1CB-D37AF410D2C6}"/>
              </a:ext>
            </a:extLst>
          </p:cNvPr>
          <p:cNvSpPr/>
          <p:nvPr/>
        </p:nvSpPr>
        <p:spPr>
          <a:xfrm>
            <a:off x="2149231" y="1062890"/>
            <a:ext cx="3741005" cy="1599124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EB9313-2CE7-33DF-9E89-DD3F9A0B0937}"/>
              </a:ext>
            </a:extLst>
          </p:cNvPr>
          <p:cNvSpPr/>
          <p:nvPr/>
        </p:nvSpPr>
        <p:spPr>
          <a:xfrm>
            <a:off x="2149230" y="2662014"/>
            <a:ext cx="3741005" cy="3412783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915D8E2-17CC-09BF-684A-7F520660329D}"/>
              </a:ext>
            </a:extLst>
          </p:cNvPr>
          <p:cNvSpPr/>
          <p:nvPr/>
        </p:nvSpPr>
        <p:spPr>
          <a:xfrm>
            <a:off x="6017850" y="1062890"/>
            <a:ext cx="3741005" cy="1357582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0FA1CA-A95E-18A7-3CD1-05311346CFA5}"/>
              </a:ext>
            </a:extLst>
          </p:cNvPr>
          <p:cNvSpPr/>
          <p:nvPr/>
        </p:nvSpPr>
        <p:spPr>
          <a:xfrm>
            <a:off x="6027594" y="2420472"/>
            <a:ext cx="3741005" cy="2419441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5A86A7-0A68-2124-EC81-BD48A7CAC332}"/>
              </a:ext>
            </a:extLst>
          </p:cNvPr>
          <p:cNvSpPr/>
          <p:nvPr/>
        </p:nvSpPr>
        <p:spPr>
          <a:xfrm>
            <a:off x="6046547" y="4839913"/>
            <a:ext cx="3741005" cy="1234884"/>
          </a:xfrm>
          <a:prstGeom prst="roundRect">
            <a:avLst>
              <a:gd name="adj" fmla="val 9530"/>
            </a:avLst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BA5820-6AFA-8509-1082-A312062D2A21}"/>
              </a:ext>
            </a:extLst>
          </p:cNvPr>
          <p:cNvSpPr/>
          <p:nvPr/>
        </p:nvSpPr>
        <p:spPr>
          <a:xfrm>
            <a:off x="10042769" y="1156330"/>
            <a:ext cx="1672761" cy="1132355"/>
          </a:xfrm>
          <a:prstGeom prst="wedgeRoundRectCallout">
            <a:avLst>
              <a:gd name="adj1" fmla="val -85704"/>
              <a:gd name="adj2" fmla="val -36691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building dimensions, with some differences per zone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CFBD7E46-1F4A-49BE-8157-1EA46D5D58FB}"/>
              </a:ext>
            </a:extLst>
          </p:cNvPr>
          <p:cNvSpPr/>
          <p:nvPr/>
        </p:nvSpPr>
        <p:spPr>
          <a:xfrm>
            <a:off x="10042347" y="2676981"/>
            <a:ext cx="1672761" cy="886489"/>
          </a:xfrm>
          <a:prstGeom prst="wedgeRoundRectCallout">
            <a:avLst>
              <a:gd name="adj1" fmla="val -84660"/>
              <a:gd name="adj2" fmla="val -62266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finer-grained look &amp; feel of buildings 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95A73CE-A590-C21A-05D8-88EBD61A3152}"/>
              </a:ext>
            </a:extLst>
          </p:cNvPr>
          <p:cNvSpPr/>
          <p:nvPr/>
        </p:nvSpPr>
        <p:spPr>
          <a:xfrm>
            <a:off x="10042346" y="4992438"/>
            <a:ext cx="1672761" cy="886489"/>
          </a:xfrm>
          <a:prstGeom prst="wedgeRoundRectCallout">
            <a:avLst>
              <a:gd name="adj1" fmla="val -89856"/>
              <a:gd name="adj2" fmla="val -48332"/>
              <a:gd name="adj3" fmla="val 16667"/>
            </a:avLst>
          </a:prstGeom>
          <a:solidFill>
            <a:srgbClr val="ED7D3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Describes yard (outdoor amenity) requirements</a:t>
            </a:r>
          </a:p>
        </p:txBody>
      </p:sp>
    </p:spTree>
    <p:extLst>
      <p:ext uri="{BB962C8B-B14F-4D97-AF65-F5344CB8AC3E}">
        <p14:creationId xmlns:p14="http://schemas.microsoft.com/office/powerpoint/2010/main" val="409044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84C09-04F6-51AA-FCDA-0F705238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20" y="253522"/>
            <a:ext cx="7848650" cy="1325563"/>
          </a:xfrm>
        </p:spPr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Actions to promote ownership, supply &amp; affordability and accessibility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7BEB-A1DE-A032-440E-BE114EFA4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820" y="1765091"/>
            <a:ext cx="6050672" cy="466760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Unit Lot Subdivisions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 sz="2200">
                <a:cs typeface="Calibri"/>
              </a:rPr>
              <a:t>C</a:t>
            </a:r>
            <a:r>
              <a:rPr lang="en-US" sz="2200">
                <a:solidFill>
                  <a:srgbClr val="000000"/>
                </a:solidFill>
                <a:cs typeface="Calibri"/>
              </a:rPr>
              <a:t>reate fee-simple ownership opportunities through platting code that allows “unit lots”</a:t>
            </a:r>
            <a:endParaRPr lang="en-US" sz="2200">
              <a:cs typeface="Calibri" panose="020F0502020204030204"/>
            </a:endParaRPr>
          </a:p>
          <a:p>
            <a:r>
              <a:rPr lang="en-US" sz="2200">
                <a:solidFill>
                  <a:srgbClr val="000000"/>
                </a:solidFill>
                <a:cs typeface="Calibri"/>
              </a:rPr>
              <a:t>Ensure functionality and compliance with standards</a:t>
            </a:r>
            <a:endParaRPr lang="en-US" sz="2200">
              <a:cs typeface="Calibri" panose="020F0502020204030204"/>
            </a:endParaRPr>
          </a:p>
          <a:p>
            <a:pPr marL="0" indent="0">
              <a:buNone/>
            </a:pPr>
            <a:endParaRPr lang="en-US" sz="400">
              <a:solidFill>
                <a:schemeClr val="accent2"/>
              </a:solidFill>
              <a:cs typeface="Calibri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Visitability requirement</a:t>
            </a:r>
          </a:p>
          <a:p>
            <a:r>
              <a:rPr lang="en-US" sz="2200">
                <a:solidFill>
                  <a:srgbClr val="000000"/>
                </a:solidFill>
                <a:cs typeface="Calibri"/>
              </a:rPr>
              <a:t>Adopt Building Code “Visitability” appendix</a:t>
            </a:r>
            <a:endParaRPr lang="en-US" sz="2200">
              <a:cs typeface="Calibri" panose="020F0502020204030204"/>
            </a:endParaRPr>
          </a:p>
          <a:p>
            <a:r>
              <a:rPr lang="en-US" sz="2200">
                <a:solidFill>
                  <a:srgbClr val="000000"/>
                </a:solidFill>
                <a:cs typeface="Calibri"/>
              </a:rPr>
              <a:t>Require 1 Type C (Visitable) unit in 3+ unit buildings</a:t>
            </a:r>
          </a:p>
          <a:p>
            <a:pPr marL="0" indent="0">
              <a:buNone/>
            </a:pPr>
            <a:endParaRPr lang="en-US" sz="1200">
              <a:solidFill>
                <a:srgbClr val="000000"/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chemeClr val="accent2"/>
                </a:solidFill>
                <a:cs typeface="Calibri"/>
              </a:rPr>
              <a:t>Expand Multifamily Tax Exemption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>
                <a:cs typeface="Calibri"/>
              </a:rPr>
              <a:t>Expand to</a:t>
            </a:r>
            <a:r>
              <a:rPr lang="en-US" sz="2200" b="1">
                <a:cs typeface="Calibri"/>
              </a:rPr>
              <a:t> </a:t>
            </a:r>
            <a:r>
              <a:rPr lang="en-US" sz="2200" b="1" u="sng">
                <a:cs typeface="Calibri"/>
              </a:rPr>
              <a:t>all</a:t>
            </a:r>
            <a:r>
              <a:rPr lang="en-US" sz="2200" b="1">
                <a:cs typeface="Calibri"/>
              </a:rPr>
              <a:t> </a:t>
            </a:r>
            <a:r>
              <a:rPr lang="en-US" sz="2200">
                <a:cs typeface="Calibri"/>
              </a:rPr>
              <a:t>Mid-scale Residential areas with 12- and 20-year options (per HIT 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>
                <a:cs typeface="Calibri"/>
              </a:rPr>
              <a:t>Include Multifamily High-density areas</a:t>
            </a:r>
            <a:r>
              <a:rPr lang="en-US" sz="2200">
                <a:solidFill>
                  <a:srgbClr val="000000"/>
                </a:solidFill>
                <a:cs typeface="Calibri"/>
              </a:rPr>
              <a:t>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772C4-297F-18A8-6A26-42E43A81D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D84A9-9E4D-68B8-0EDE-2E22E1E91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262" y="2473572"/>
            <a:ext cx="2790938" cy="2126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7E66CD-19A0-D9D1-24AB-CF403927F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658" y="319055"/>
            <a:ext cx="2788188" cy="2088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F8AD26-944E-D979-DFCC-616E29A7E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58" t="22497" r="2787" b="7802"/>
          <a:stretch/>
        </p:blipFill>
        <p:spPr>
          <a:xfrm>
            <a:off x="8792889" y="4699232"/>
            <a:ext cx="2790938" cy="1919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586E19-7FAE-401D-9D09-45AFBAABD4A0}"/>
              </a:ext>
            </a:extLst>
          </p:cNvPr>
          <p:cNvSpPr txBox="1"/>
          <p:nvPr/>
        </p:nvSpPr>
        <p:spPr>
          <a:xfrm>
            <a:off x="9086601" y="5042070"/>
            <a:ext cx="148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</a:t>
            </a:r>
            <a:r>
              <a:rPr lang="en-US" sz="2400" baseline="30000"/>
              <a:t>th</a:t>
            </a:r>
            <a:r>
              <a:rPr lang="en-US" sz="2400"/>
              <a:t> Ave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AB67F-E03D-E7E1-605F-8A4F364730B5}"/>
              </a:ext>
            </a:extLst>
          </p:cNvPr>
          <p:cNvSpPr txBox="1"/>
          <p:nvPr/>
        </p:nvSpPr>
        <p:spPr>
          <a:xfrm>
            <a:off x="9086600" y="6236644"/>
            <a:ext cx="148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S. 12</a:t>
            </a:r>
            <a:r>
              <a:rPr lang="en-US" sz="2400" baseline="30000"/>
              <a:t>th</a:t>
            </a:r>
            <a:r>
              <a:rPr lang="en-US" sz="2400"/>
              <a:t> 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6C40D-11A0-E7A5-76F6-7799C6C13DD9}"/>
              </a:ext>
            </a:extLst>
          </p:cNvPr>
          <p:cNvSpPr txBox="1"/>
          <p:nvPr/>
        </p:nvSpPr>
        <p:spPr>
          <a:xfrm rot="16200000">
            <a:off x="9947536" y="5139743"/>
            <a:ext cx="1489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Pearl St.</a:t>
            </a:r>
          </a:p>
        </p:txBody>
      </p:sp>
    </p:spTree>
    <p:extLst>
      <p:ext uri="{BB962C8B-B14F-4D97-AF65-F5344CB8AC3E}">
        <p14:creationId xmlns:p14="http://schemas.microsoft.com/office/powerpoint/2010/main" val="454221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ot Official">
      <a:dk1>
        <a:srgbClr val="53575A"/>
      </a:dk1>
      <a:lt1>
        <a:srgbClr val="FFFFFF"/>
      </a:lt1>
      <a:dk2>
        <a:srgbClr val="888B8D"/>
      </a:dk2>
      <a:lt2>
        <a:srgbClr val="000000"/>
      </a:lt2>
      <a:accent1>
        <a:srgbClr val="EA6951"/>
      </a:accent1>
      <a:accent2>
        <a:srgbClr val="56C0A1"/>
      </a:accent2>
      <a:accent3>
        <a:srgbClr val="5A99D2"/>
      </a:accent3>
      <a:accent4>
        <a:srgbClr val="186194"/>
      </a:accent4>
      <a:accent5>
        <a:srgbClr val="373A44"/>
      </a:accent5>
      <a:accent6>
        <a:srgbClr val="F29C1F"/>
      </a:accent6>
      <a:hlink>
        <a:srgbClr val="186194"/>
      </a:hlink>
      <a:folHlink>
        <a:srgbClr val="EF5283"/>
      </a:folHlink>
    </a:clrScheme>
    <a:fontScheme name="Root Polic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A76ABB-E877-4D2D-9FA6-510C05EAC545}" vid="{2B71B46B-B02F-4341-BC64-5E3F1B11E9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de6828-66fb-4593-bfaa-19aa58a8be59">
      <Terms xmlns="http://schemas.microsoft.com/office/infopath/2007/PartnerControls"/>
    </lcf76f155ced4ddcb4097134ff3c332f>
    <TaxCatchAll xmlns="959acd73-3f95-4d8f-8946-0a20e47fe661" xsi:nil="true"/>
    <SharedWithUsers xmlns="959acd73-3f95-4d8f-8946-0a20e47fe661">
      <UserInfo>
        <DisplayName>Torrez, Alyssa</DisplayName>
        <AccountId>23</AccountId>
        <AccountType/>
      </UserInfo>
      <UserInfo>
        <DisplayName>Burgess, Darryl</DisplayName>
        <AccountId>186</AccountId>
        <AccountType/>
      </UserInfo>
      <UserInfo>
        <DisplayName>Boudet, Brian</DisplayName>
        <AccountId>43</AccountId>
        <AccountType/>
      </UserInfo>
    </SharedWithUsers>
    <MeetingDocumentType xmlns="6cde6828-66fb-4593-bfaa-19aa58a8be59" xsi:nil="true"/>
    <MeetingDate xmlns="6cde6828-66fb-4593-bfaa-19aa58a8be5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B67005379F9B4DB728C3D360F3EA01" ma:contentTypeVersion="16" ma:contentTypeDescription="Create a new document." ma:contentTypeScope="" ma:versionID="9dbbbf821c015ad153d460f0d0fadbea">
  <xsd:schema xmlns:xsd="http://www.w3.org/2001/XMLSchema" xmlns:xs="http://www.w3.org/2001/XMLSchema" xmlns:p="http://schemas.microsoft.com/office/2006/metadata/properties" xmlns:ns2="6cde6828-66fb-4593-bfaa-19aa58a8be59" xmlns:ns3="959acd73-3f95-4d8f-8946-0a20e47fe661" targetNamespace="http://schemas.microsoft.com/office/2006/metadata/properties" ma:root="true" ma:fieldsID="abcd182433dafb7b559415732e899151" ns2:_="" ns3:_="">
    <xsd:import namespace="6cde6828-66fb-4593-bfaa-19aa58a8be59"/>
    <xsd:import namespace="959acd73-3f95-4d8f-8946-0a20e47fe6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etingDocumentType" minOccurs="0"/>
                <xsd:element ref="ns2:Meeting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6828-66fb-4593-bfaa-19aa58a8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9aebaa3-270b-4a77-b589-d12dc3cc1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etingDocumentType" ma:index="22" nillable="true" ma:displayName="Meeting Document Type" ma:format="Dropdown" ma:internalName="MeetingDocumentType">
      <xsd:simpleType>
        <xsd:union memberTypes="dms:Text">
          <xsd:simpleType>
            <xsd:restriction base="dms:Choice">
              <xsd:enumeration value="Agenda"/>
              <xsd:enumeration value="Video"/>
              <xsd:enumeration value="Audio"/>
              <xsd:enumeration value="Presentation"/>
              <xsd:enumeration value="Notes"/>
              <xsd:enumeration value="Minutes"/>
              <xsd:enumeration value="Attendee/Participation"/>
            </xsd:restriction>
          </xsd:simpleType>
        </xsd:union>
      </xsd:simpleType>
    </xsd:element>
    <xsd:element name="MeetingDate" ma:index="23" nillable="true" ma:displayName="Meeting Date" ma:format="DateOnly" ma:internalName="Meeting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acd73-3f95-4d8f-8946-0a20e47fe66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36bc7c7-13db-495e-a3b8-c9f98eae5d54}" ma:internalName="TaxCatchAll" ma:showField="CatchAllData" ma:web="959acd73-3f95-4d8f-8946-0a20e47fe6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9EBC7C-40F1-437D-87B0-10BEA792FF84}">
  <ds:schemaRefs>
    <ds:schemaRef ds:uri="6cde6828-66fb-4593-bfaa-19aa58a8be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59acd73-3f95-4d8f-8946-0a20e47fe661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6FD0E12-9499-4F1D-80E8-210ECDA9DA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AB8563-A134-441C-BD43-617644DC4D34}">
  <ds:schemaRefs>
    <ds:schemaRef ds:uri="6cde6828-66fb-4593-bfaa-19aa58a8be59"/>
    <ds:schemaRef ds:uri="959acd73-3f95-4d8f-8946-0a20e47fe6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1630</Words>
  <Application>Microsoft Office PowerPoint</Application>
  <PresentationFormat>Widescreen</PresentationFormat>
  <Paragraphs>265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Arial</vt:lpstr>
      <vt:lpstr>Arial,Sans-Serif</vt:lpstr>
      <vt:lpstr>Calibri</vt:lpstr>
      <vt:lpstr>Calibri Light</vt:lpstr>
      <vt:lpstr>Franklin Gothic Book</vt:lpstr>
      <vt:lpstr>Franklin Gothic Book Regular</vt:lpstr>
      <vt:lpstr>Gill Sans</vt:lpstr>
      <vt:lpstr>Montserrat</vt:lpstr>
      <vt:lpstr>Montserrat SemiBold</vt:lpstr>
      <vt:lpstr>Open Sans</vt:lpstr>
      <vt:lpstr>Trebuchet MS</vt:lpstr>
      <vt:lpstr>Wingdings</vt:lpstr>
      <vt:lpstr>Office Theme</vt:lpstr>
      <vt:lpstr>1_Office Theme</vt:lpstr>
      <vt:lpstr>PowerPoint Presentation</vt:lpstr>
      <vt:lpstr>Revised project schedule</vt:lpstr>
      <vt:lpstr>Site Planning exercise – thanks SubCommittee!</vt:lpstr>
      <vt:lpstr>Site planning – study will include… </vt:lpstr>
      <vt:lpstr>Objectives</vt:lpstr>
      <vt:lpstr>PowerPoint Presentation</vt:lpstr>
      <vt:lpstr>PowerPoint Presentation</vt:lpstr>
      <vt:lpstr>PowerPoint Presentation</vt:lpstr>
      <vt:lpstr>Actions to promote ownership, supply &amp; affordability and accessibility</vt:lpstr>
      <vt:lpstr>Land Use changes </vt:lpstr>
      <vt:lpstr>Affordability and Anti-displacement</vt:lpstr>
      <vt:lpstr>Bonuses program - Observations</vt:lpstr>
      <vt:lpstr>Public benefit – Affordability targeting </vt:lpstr>
      <vt:lpstr>PowerPoint Presentation</vt:lpstr>
      <vt:lpstr>PowerPoint Presentation</vt:lpstr>
      <vt:lpstr>PowerPoint Presentation</vt:lpstr>
      <vt:lpstr>PowerPoint Presentation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Brian</dc:creator>
  <cp:lastModifiedBy>Carlyle, Char</cp:lastModifiedBy>
  <cp:revision>4</cp:revision>
  <cp:lastPrinted>2023-09-20T19:49:54Z</cp:lastPrinted>
  <dcterms:created xsi:type="dcterms:W3CDTF">2019-02-07T18:04:59Z</dcterms:created>
  <dcterms:modified xsi:type="dcterms:W3CDTF">2023-12-06T22:49:21Z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0x010100B3B67005379F9B4DB728C3D360F3EA01</vt:lpwstr>
  </property>
  <property fmtid="{D5CDD505-2E9C-101B-9397-08002B2CF9AE}" pid="3" name="MediaServiceImageTags">
    <vt:lpwstr/>
  </property>
  <property fmtid="{D5CDD505-2E9C-101B-9397-08002B2CF9AE}" pid="4" name="dd1307db64d553d5ba27a8d29f3a7b26">
    <vt:lpwstr/>
  </property>
  <property fmtid="{D5CDD505-2E9C-101B-9397-08002B2CF9AE}" pid="5" name="dc86c2d235e94faba7d246ca3ec62669">
    <vt:lpwstr/>
  </property>
  <property fmtid="{D5CDD505-2E9C-101B-9397-08002B2CF9AE}" pid="6" name="EDRMMeetingDocumentType">
    <vt:lpwstr/>
  </property>
  <property fmtid="{D5CDD505-2E9C-101B-9397-08002B2CF9AE}" pid="7" name="Governing_x0020_Body">
    <vt:lpwstr/>
  </property>
  <property fmtid="{D5CDD505-2E9C-101B-9397-08002B2CF9AE}" pid="8" name="Governing Body">
    <vt:lpwstr/>
  </property>
</Properties>
</file>